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6"/>
  </p:notesMasterIdLst>
  <p:handoutMasterIdLst>
    <p:handoutMasterId r:id="rId47"/>
  </p:handoutMasterIdLst>
  <p:sldIdLst>
    <p:sldId id="837" r:id="rId2"/>
    <p:sldId id="843" r:id="rId3"/>
    <p:sldId id="842" r:id="rId4"/>
    <p:sldId id="795" r:id="rId5"/>
    <p:sldId id="813" r:id="rId6"/>
    <p:sldId id="833" r:id="rId7"/>
    <p:sldId id="849" r:id="rId8"/>
    <p:sldId id="856" r:id="rId9"/>
    <p:sldId id="857" r:id="rId10"/>
    <p:sldId id="835" r:id="rId11"/>
    <p:sldId id="830" r:id="rId12"/>
    <p:sldId id="831" r:id="rId13"/>
    <p:sldId id="832" r:id="rId14"/>
    <p:sldId id="815" r:id="rId15"/>
    <p:sldId id="816" r:id="rId16"/>
    <p:sldId id="818" r:id="rId17"/>
    <p:sldId id="819" r:id="rId18"/>
    <p:sldId id="820" r:id="rId19"/>
    <p:sldId id="821" r:id="rId20"/>
    <p:sldId id="822" r:id="rId21"/>
    <p:sldId id="823" r:id="rId22"/>
    <p:sldId id="824" r:id="rId23"/>
    <p:sldId id="834" r:id="rId24"/>
    <p:sldId id="805" r:id="rId25"/>
    <p:sldId id="808" r:id="rId26"/>
    <p:sldId id="799" r:id="rId27"/>
    <p:sldId id="804" r:id="rId28"/>
    <p:sldId id="840" r:id="rId29"/>
    <p:sldId id="845" r:id="rId30"/>
    <p:sldId id="853" r:id="rId31"/>
    <p:sldId id="852" r:id="rId32"/>
    <p:sldId id="851" r:id="rId33"/>
    <p:sldId id="844" r:id="rId34"/>
    <p:sldId id="839" r:id="rId35"/>
    <p:sldId id="841" r:id="rId36"/>
    <p:sldId id="846" r:id="rId37"/>
    <p:sldId id="860" r:id="rId38"/>
    <p:sldId id="850" r:id="rId39"/>
    <p:sldId id="859" r:id="rId40"/>
    <p:sldId id="848" r:id="rId41"/>
    <p:sldId id="854" r:id="rId42"/>
    <p:sldId id="858" r:id="rId43"/>
    <p:sldId id="855" r:id="rId44"/>
    <p:sldId id="836" r:id="rId45"/>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274">
          <p15:clr>
            <a:srgbClr val="A4A3A4"/>
          </p15:clr>
        </p15:guide>
        <p15:guide id="2" pos="2849">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bk" initials="b" lastIdx="3" clrIdx="0">
    <p:extLst>
      <p:ext uri="{19B8F6BF-5375-455C-9EA6-DF929625EA0E}">
        <p15:presenceInfo xmlns:p15="http://schemas.microsoft.com/office/powerpoint/2012/main" userId="bbk"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a:srgbClr val="FF0025"/>
    <a:srgbClr val="6C4FFF"/>
    <a:srgbClr val="3D4C5F"/>
    <a:srgbClr val="000000"/>
    <a:srgbClr val="FFF2CC"/>
    <a:srgbClr val="ED7D31"/>
    <a:srgbClr val="80D5FF"/>
    <a:srgbClr val="FF973B"/>
    <a:srgbClr val="8CE3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39" autoAdjust="0"/>
    <p:restoredTop sz="97193" autoAdjust="0"/>
  </p:normalViewPr>
  <p:slideViewPr>
    <p:cSldViewPr snapToGrid="0" showGuides="1">
      <p:cViewPr varScale="1">
        <p:scale>
          <a:sx n="61" d="100"/>
          <a:sy n="61" d="100"/>
        </p:scale>
        <p:origin x="1040" y="56"/>
      </p:cViewPr>
      <p:guideLst>
        <p:guide orient="horz" pos="2274"/>
        <p:guide pos="2849"/>
      </p:guideLst>
    </p:cSldViewPr>
  </p:slideViewPr>
  <p:notesTextViewPr>
    <p:cViewPr>
      <p:scale>
        <a:sx n="1" d="1"/>
        <a:sy n="1" d="1"/>
      </p:scale>
      <p:origin x="0" y="0"/>
    </p:cViewPr>
  </p:notesTextViewPr>
  <p:notesViewPr>
    <p:cSldViewPr snapToGrid="0">
      <p:cViewPr varScale="1">
        <p:scale>
          <a:sx n="50" d="100"/>
          <a:sy n="50" d="100"/>
        </p:scale>
        <p:origin x="2640" y="28"/>
      </p:cViewPr>
      <p:guideLst/>
    </p:cSldViewPr>
  </p:notesViewPr>
  <p:gridSpacing cx="72005" cy="72005"/>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6B575A-7D9B-4DEC-8239-76022C1C0A16}" type="datetimeFigureOut">
              <a:rPr lang="zh-CN" altLang="en-US" smtClean="0"/>
              <a:t>2021/7/1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B64A1D7-5CF2-4E80-A766-1D38F5B5083E}" type="slidenum">
              <a:rPr lang="zh-CN" altLang="en-US" smtClean="0"/>
              <a:t>‹#›</a:t>
            </a:fld>
            <a:endParaRPr lang="zh-CN" altLang="en-US"/>
          </a:p>
        </p:txBody>
      </p:sp>
    </p:spTree>
    <p:extLst>
      <p:ext uri="{BB962C8B-B14F-4D97-AF65-F5344CB8AC3E}">
        <p14:creationId xmlns:p14="http://schemas.microsoft.com/office/powerpoint/2010/main" val="6228101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g>
</file>

<file path=ppt/media/image51.jpg>
</file>

<file path=ppt/media/image52.jpg>
</file>

<file path=ppt/media/image53.jpg>
</file>

<file path=ppt/media/image54.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Calibri" panose="020F0502020204030204" pitchFamily="34" charset="0"/>
              <a:ea typeface="宋体" panose="02010600030101010101" pitchFamily="2" charset="-122"/>
              <a:cs typeface="+mn-cs"/>
            </a:endParaRPr>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marL="0" marR="0" lvl="0" indent="0" algn="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Calibri" panose="020F0502020204030204" pitchFamily="34" charset="0"/>
              <a:ea typeface="宋体" panose="02010600030101010101" pitchFamily="2" charset="-122"/>
              <a:cs typeface="+mn-cs"/>
            </a:endParaRPr>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单击此处编辑母版文本样式</a:t>
            </a: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第二级</a:t>
            </a: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第三级</a:t>
            </a: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第四级</a:t>
            </a: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Calibri" panose="020F0502020204030204" pitchFamily="34" charset="0"/>
              <a:ea typeface="宋体" panose="02010600030101010101" pitchFamily="2" charset="-122"/>
              <a:cs typeface="+mn-cs"/>
            </a:endParaRPr>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pPr marL="0" marR="0" lvl="0" indent="0" algn="r" defTabSz="914400" rtl="0" eaLnBrk="0" fontAlgn="base" latinLnBrk="0" hangingPunct="0">
              <a:lnSpc>
                <a:spcPct val="100000"/>
              </a:lnSpc>
              <a:spcBef>
                <a:spcPct val="0"/>
              </a:spcBef>
              <a:spcAft>
                <a:spcPct val="0"/>
              </a:spcAft>
              <a:buClrTx/>
              <a:buSzTx/>
              <a:buFontTx/>
              <a:buNone/>
              <a:defRPr/>
            </a:pPr>
            <a:fld id="{0315BD76-601A-464C-8962-386F5A27633C}" type="slidenum">
              <a:rPr kumimoji="0" lang="zh-CN" altLang="en-US" sz="1200" b="0" i="0" u="none" strike="noStrike" kern="1200" cap="none" spc="0" normalizeH="0" baseline="0" noProof="0" smtClean="0">
                <a:ln>
                  <a:noFill/>
                </a:ln>
                <a:solidFill>
                  <a:schemeClr val="tx1"/>
                </a:solidFill>
                <a:effectLst/>
                <a:uLnTx/>
                <a:uFillTx/>
                <a:latin typeface="Calibri" panose="020F0502020204030204" pitchFamily="34" charset="0"/>
                <a:ea typeface="宋体" panose="02010600030101010101" pitchFamily="2" charset="-122"/>
                <a:cs typeface="+mn-cs"/>
              </a:rPr>
              <a:t>‹#›</a:t>
            </a:fld>
            <a:endParaRPr kumimoji="0" lang="zh-CN" altLang="en-US" sz="1200" b="0" i="0" u="none" strike="noStrike" kern="1200" cap="none" spc="0" normalizeH="0" baseline="0" noProof="0">
              <a:ln>
                <a:noFill/>
              </a:ln>
              <a:solidFill>
                <a:schemeClr val="tx1"/>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2594874288"/>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7037BA2-8C0A-4455-8AAA-7F610C054BA5}" type="slidenum">
              <a:rPr lang="zh-CN" altLang="en-US" smtClean="0"/>
              <a:t>2</a:t>
            </a:fld>
            <a:endParaRPr lang="zh-CN" altLang="en-US"/>
          </a:p>
        </p:txBody>
      </p:sp>
    </p:spTree>
    <p:extLst>
      <p:ext uri="{BB962C8B-B14F-4D97-AF65-F5344CB8AC3E}">
        <p14:creationId xmlns:p14="http://schemas.microsoft.com/office/powerpoint/2010/main" val="30437467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3</a:t>
            </a:fld>
            <a:endParaRPr lang="zh-CN" altLang="en-US"/>
          </a:p>
        </p:txBody>
      </p:sp>
    </p:spTree>
    <p:extLst>
      <p:ext uri="{BB962C8B-B14F-4D97-AF65-F5344CB8AC3E}">
        <p14:creationId xmlns:p14="http://schemas.microsoft.com/office/powerpoint/2010/main" val="39486007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extLst>
      <p:ext uri="{BB962C8B-B14F-4D97-AF65-F5344CB8AC3E}">
        <p14:creationId xmlns:p14="http://schemas.microsoft.com/office/powerpoint/2010/main" val="8773678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extLst>
      <p:ext uri="{BB962C8B-B14F-4D97-AF65-F5344CB8AC3E}">
        <p14:creationId xmlns:p14="http://schemas.microsoft.com/office/powerpoint/2010/main" val="26595234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29932606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38523593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28</a:t>
            </a:fld>
            <a:endParaRPr lang="zh-CN" altLang="en-US"/>
          </a:p>
        </p:txBody>
      </p:sp>
    </p:spTree>
    <p:extLst>
      <p:ext uri="{BB962C8B-B14F-4D97-AF65-F5344CB8AC3E}">
        <p14:creationId xmlns:p14="http://schemas.microsoft.com/office/powerpoint/2010/main" val="28127000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29</a:t>
            </a:fld>
            <a:endParaRPr lang="zh-CN" altLang="en-US"/>
          </a:p>
        </p:txBody>
      </p:sp>
    </p:spTree>
    <p:extLst>
      <p:ext uri="{BB962C8B-B14F-4D97-AF65-F5344CB8AC3E}">
        <p14:creationId xmlns:p14="http://schemas.microsoft.com/office/powerpoint/2010/main" val="18101803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30</a:t>
            </a:fld>
            <a:endParaRPr lang="zh-CN" altLang="en-US"/>
          </a:p>
        </p:txBody>
      </p:sp>
    </p:spTree>
    <p:extLst>
      <p:ext uri="{BB962C8B-B14F-4D97-AF65-F5344CB8AC3E}">
        <p14:creationId xmlns:p14="http://schemas.microsoft.com/office/powerpoint/2010/main" val="8965975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4</a:t>
            </a:fld>
            <a:endParaRPr lang="zh-CN" altLang="en-US"/>
          </a:p>
        </p:txBody>
      </p:sp>
    </p:spTree>
    <p:extLst>
      <p:ext uri="{BB962C8B-B14F-4D97-AF65-F5344CB8AC3E}">
        <p14:creationId xmlns:p14="http://schemas.microsoft.com/office/powerpoint/2010/main" val="15528738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31</a:t>
            </a:fld>
            <a:endParaRPr lang="zh-CN" altLang="en-US"/>
          </a:p>
        </p:txBody>
      </p:sp>
    </p:spTree>
    <p:extLst>
      <p:ext uri="{BB962C8B-B14F-4D97-AF65-F5344CB8AC3E}">
        <p14:creationId xmlns:p14="http://schemas.microsoft.com/office/powerpoint/2010/main" val="8612809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32</a:t>
            </a:fld>
            <a:endParaRPr lang="zh-CN" altLang="en-US"/>
          </a:p>
        </p:txBody>
      </p:sp>
    </p:spTree>
    <p:extLst>
      <p:ext uri="{BB962C8B-B14F-4D97-AF65-F5344CB8AC3E}">
        <p14:creationId xmlns:p14="http://schemas.microsoft.com/office/powerpoint/2010/main" val="13061096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33</a:t>
            </a:fld>
            <a:endParaRPr lang="zh-CN" altLang="en-US"/>
          </a:p>
        </p:txBody>
      </p:sp>
    </p:spTree>
    <p:extLst>
      <p:ext uri="{BB962C8B-B14F-4D97-AF65-F5344CB8AC3E}">
        <p14:creationId xmlns:p14="http://schemas.microsoft.com/office/powerpoint/2010/main" val="232411978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34</a:t>
            </a:fld>
            <a:endParaRPr lang="zh-CN" altLang="en-US"/>
          </a:p>
        </p:txBody>
      </p:sp>
    </p:spTree>
    <p:extLst>
      <p:ext uri="{BB962C8B-B14F-4D97-AF65-F5344CB8AC3E}">
        <p14:creationId xmlns:p14="http://schemas.microsoft.com/office/powerpoint/2010/main" val="20633298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35</a:t>
            </a:fld>
            <a:endParaRPr lang="zh-CN" altLang="en-US"/>
          </a:p>
        </p:txBody>
      </p:sp>
    </p:spTree>
    <p:extLst>
      <p:ext uri="{BB962C8B-B14F-4D97-AF65-F5344CB8AC3E}">
        <p14:creationId xmlns:p14="http://schemas.microsoft.com/office/powerpoint/2010/main" val="9532271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36</a:t>
            </a:fld>
            <a:endParaRPr lang="zh-CN" altLang="en-US"/>
          </a:p>
        </p:txBody>
      </p:sp>
    </p:spTree>
    <p:extLst>
      <p:ext uri="{BB962C8B-B14F-4D97-AF65-F5344CB8AC3E}">
        <p14:creationId xmlns:p14="http://schemas.microsoft.com/office/powerpoint/2010/main" val="28197377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37</a:t>
            </a:fld>
            <a:endParaRPr lang="zh-CN" altLang="en-US"/>
          </a:p>
        </p:txBody>
      </p:sp>
    </p:spTree>
    <p:extLst>
      <p:ext uri="{BB962C8B-B14F-4D97-AF65-F5344CB8AC3E}">
        <p14:creationId xmlns:p14="http://schemas.microsoft.com/office/powerpoint/2010/main" val="15245056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38</a:t>
            </a:fld>
            <a:endParaRPr lang="zh-CN" altLang="en-US"/>
          </a:p>
        </p:txBody>
      </p:sp>
    </p:spTree>
    <p:extLst>
      <p:ext uri="{BB962C8B-B14F-4D97-AF65-F5344CB8AC3E}">
        <p14:creationId xmlns:p14="http://schemas.microsoft.com/office/powerpoint/2010/main" val="27062554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39</a:t>
            </a:fld>
            <a:endParaRPr lang="zh-CN" altLang="en-US"/>
          </a:p>
        </p:txBody>
      </p:sp>
    </p:spTree>
    <p:extLst>
      <p:ext uri="{BB962C8B-B14F-4D97-AF65-F5344CB8AC3E}">
        <p14:creationId xmlns:p14="http://schemas.microsoft.com/office/powerpoint/2010/main" val="3053964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40</a:t>
            </a:fld>
            <a:endParaRPr lang="zh-CN" altLang="en-US"/>
          </a:p>
        </p:txBody>
      </p:sp>
    </p:spTree>
    <p:extLst>
      <p:ext uri="{BB962C8B-B14F-4D97-AF65-F5344CB8AC3E}">
        <p14:creationId xmlns:p14="http://schemas.microsoft.com/office/powerpoint/2010/main" val="302829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41</a:t>
            </a:fld>
            <a:endParaRPr lang="zh-CN" altLang="en-US"/>
          </a:p>
        </p:txBody>
      </p:sp>
    </p:spTree>
    <p:extLst>
      <p:ext uri="{BB962C8B-B14F-4D97-AF65-F5344CB8AC3E}">
        <p14:creationId xmlns:p14="http://schemas.microsoft.com/office/powerpoint/2010/main" val="17959754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42</a:t>
            </a:fld>
            <a:endParaRPr lang="zh-CN" altLang="en-US"/>
          </a:p>
        </p:txBody>
      </p:sp>
    </p:spTree>
    <p:extLst>
      <p:ext uri="{BB962C8B-B14F-4D97-AF65-F5344CB8AC3E}">
        <p14:creationId xmlns:p14="http://schemas.microsoft.com/office/powerpoint/2010/main" val="79895130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43</a:t>
            </a:fld>
            <a:endParaRPr lang="zh-CN" altLang="en-US"/>
          </a:p>
        </p:txBody>
      </p:sp>
    </p:spTree>
    <p:extLst>
      <p:ext uri="{BB962C8B-B14F-4D97-AF65-F5344CB8AC3E}">
        <p14:creationId xmlns:p14="http://schemas.microsoft.com/office/powerpoint/2010/main" val="892658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7</a:t>
            </a:fld>
            <a:endParaRPr lang="zh-CN" altLang="en-US"/>
          </a:p>
        </p:txBody>
      </p:sp>
    </p:spTree>
    <p:extLst>
      <p:ext uri="{BB962C8B-B14F-4D97-AF65-F5344CB8AC3E}">
        <p14:creationId xmlns:p14="http://schemas.microsoft.com/office/powerpoint/2010/main" val="12754643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8</a:t>
            </a:fld>
            <a:endParaRPr lang="zh-CN" altLang="en-US"/>
          </a:p>
        </p:txBody>
      </p:sp>
    </p:spTree>
    <p:extLst>
      <p:ext uri="{BB962C8B-B14F-4D97-AF65-F5344CB8AC3E}">
        <p14:creationId xmlns:p14="http://schemas.microsoft.com/office/powerpoint/2010/main" val="6805422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80C938-90B5-4850-B1BD-92BBA2DD7694}" type="slidenum">
              <a:rPr lang="zh-CN" altLang="en-US" smtClean="0"/>
              <a:t>9</a:t>
            </a:fld>
            <a:endParaRPr lang="zh-CN" altLang="en-US"/>
          </a:p>
        </p:txBody>
      </p:sp>
    </p:spTree>
    <p:extLst>
      <p:ext uri="{BB962C8B-B14F-4D97-AF65-F5344CB8AC3E}">
        <p14:creationId xmlns:p14="http://schemas.microsoft.com/office/powerpoint/2010/main" val="3055988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t>
            </a:r>
            <a:endParaRPr lang="zh-CN" altLang="en-US"/>
          </a:p>
        </p:txBody>
      </p:sp>
    </p:spTree>
    <p:extLst>
      <p:ext uri="{BB962C8B-B14F-4D97-AF65-F5344CB8AC3E}">
        <p14:creationId xmlns:p14="http://schemas.microsoft.com/office/powerpoint/2010/main" val="5279728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开始页">
    <p:bg>
      <p:bgPr>
        <a:solidFill>
          <a:schemeClr val="bg1"/>
        </a:solidFill>
        <a:effectLst/>
      </p:bgPr>
    </p:bg>
    <p:spTree>
      <p:nvGrpSpPr>
        <p:cNvPr id="1" name=""/>
        <p:cNvGrpSpPr/>
        <p:nvPr/>
      </p:nvGrpSpPr>
      <p:grpSpPr>
        <a:xfrm>
          <a:off x="0" y="0"/>
          <a:ext cx="0" cy="0"/>
          <a:chOff x="0" y="0"/>
          <a:chExt cx="0" cy="0"/>
        </a:xfrm>
      </p:grpSpPr>
      <p:pic>
        <p:nvPicPr>
          <p:cNvPr id="2050" name="图片 8"/>
          <p:cNvPicPr>
            <a:picLocks noChangeAspect="1"/>
          </p:cNvPicPr>
          <p:nvPr userDrawn="1"/>
        </p:nvPicPr>
        <p:blipFill>
          <a:blip r:embed="rId2"/>
          <a:stretch>
            <a:fillRect/>
          </a:stretch>
        </p:blipFill>
        <p:spPr>
          <a:xfrm>
            <a:off x="0" y="0"/>
            <a:ext cx="12192000" cy="6864350"/>
          </a:xfrm>
          <a:prstGeom prst="rect">
            <a:avLst/>
          </a:prstGeom>
          <a:noFill/>
          <a:ln w="9525">
            <a:noFill/>
          </a:ln>
        </p:spPr>
      </p:pic>
      <p:pic>
        <p:nvPicPr>
          <p:cNvPr id="2051" name="图片 7"/>
          <p:cNvPicPr>
            <a:picLocks noChangeAspect="1"/>
          </p:cNvPicPr>
          <p:nvPr userDrawn="1"/>
        </p:nvPicPr>
        <p:blipFill>
          <a:blip r:embed="rId3"/>
          <a:stretch>
            <a:fillRect/>
          </a:stretch>
        </p:blipFill>
        <p:spPr>
          <a:xfrm>
            <a:off x="601663" y="0"/>
            <a:ext cx="1301750" cy="974725"/>
          </a:xfrm>
          <a:prstGeom prst="rect">
            <a:avLst/>
          </a:prstGeom>
          <a:noFill/>
          <a:ln w="9525">
            <a:noFill/>
          </a:ln>
        </p:spPr>
      </p:pic>
      <p:sp>
        <p:nvSpPr>
          <p:cNvPr id="2" name="标题 1"/>
          <p:cNvSpPr>
            <a:spLocks noGrp="1"/>
          </p:cNvSpPr>
          <p:nvPr>
            <p:ph type="ctrTitle"/>
          </p:nvPr>
        </p:nvSpPr>
        <p:spPr>
          <a:xfrm>
            <a:off x="1087395" y="941131"/>
            <a:ext cx="10017209" cy="2387600"/>
          </a:xfrm>
          <a:prstGeom prst="rect">
            <a:avLst/>
          </a:prstGeom>
        </p:spPr>
        <p:txBody>
          <a:bodyPr anchor="b"/>
          <a:lstStyle>
            <a:lvl1pPr algn="ctr">
              <a:defRPr sz="6000" b="1" spc="6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fontAlgn="base"/>
            <a:r>
              <a:rPr lang="zh-CN" altLang="en-US" strike="noStrike" noProof="1"/>
              <a:t>单击此处编辑母版标题样式</a:t>
            </a:r>
          </a:p>
        </p:txBody>
      </p:sp>
      <p:sp>
        <p:nvSpPr>
          <p:cNvPr id="3" name="副标题 2"/>
          <p:cNvSpPr>
            <a:spLocks noGrp="1"/>
          </p:cNvSpPr>
          <p:nvPr>
            <p:ph type="subTitle" idx="1"/>
          </p:nvPr>
        </p:nvSpPr>
        <p:spPr>
          <a:xfrm>
            <a:off x="1087395" y="3420806"/>
            <a:ext cx="10017209" cy="1655762"/>
          </a:xfrm>
          <a:prstGeom prst="rect">
            <a:avLst/>
          </a:prstGeom>
        </p:spPr>
        <p:txBody>
          <a:bodyPr/>
          <a:lstStyle>
            <a:lvl1pPr marL="0" indent="0" algn="ctr">
              <a:buNone/>
              <a:defRPr sz="2400" spc="300">
                <a:solidFill>
                  <a:schemeClr val="tx1">
                    <a:lumMod val="65000"/>
                    <a:lumOff val="35000"/>
                  </a:schemeClr>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a:t>单击此处编辑母版副标题样式</a:t>
            </a:r>
          </a:p>
        </p:txBody>
      </p:sp>
      <p:sp>
        <p:nvSpPr>
          <p:cNvPr id="9"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1"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AEB5ABFC-6A2B-44AB-B2BB-0C94F57A84A2}" type="slidenum">
              <a:rPr kumimoji="0" altLang="en-US" sz="1200" b="0" i="0" u="none" strike="noStrike" kern="1200" cap="none" spc="0" normalizeH="0" baseline="0" noProof="1" smtClean="0">
                <a:ln>
                  <a:noFill/>
                </a:ln>
                <a:solidFill>
                  <a:srgbClr val="898989"/>
                </a:solidFill>
                <a:effectLst/>
                <a:uLnTx/>
                <a:uFillTx/>
                <a:latin typeface="Calibri" panose="020F0502020204030204" pitchFamily="34" charset="0"/>
                <a:ea typeface="宋体" panose="02010600030101010101" pitchFamily="2" charset="-122"/>
                <a:cs typeface="+mn-cs"/>
              </a:rPr>
              <a:t>‹#›</a:t>
            </a:fld>
            <a:endParaRPr kumimoji="0" lang="zh-CN" altLang="en-US" sz="12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内容页">
    <p:bg>
      <p:bgPr>
        <a:solidFill>
          <a:schemeClr val="bg1"/>
        </a:solidFill>
        <a:effectLst/>
      </p:bgPr>
    </p:bg>
    <p:spTree>
      <p:nvGrpSpPr>
        <p:cNvPr id="1" name=""/>
        <p:cNvGrpSpPr/>
        <p:nvPr/>
      </p:nvGrpSpPr>
      <p:grpSpPr>
        <a:xfrm>
          <a:off x="0" y="0"/>
          <a:ext cx="0" cy="0"/>
          <a:chOff x="0" y="0"/>
          <a:chExt cx="0" cy="0"/>
        </a:xfrm>
      </p:grpSpPr>
      <p:pic>
        <p:nvPicPr>
          <p:cNvPr id="3074" name="图片 6"/>
          <p:cNvPicPr>
            <a:picLocks noChangeAspect="1"/>
          </p:cNvPicPr>
          <p:nvPr userDrawn="1"/>
        </p:nvPicPr>
        <p:blipFill>
          <a:blip r:embed="rId2"/>
          <a:stretch>
            <a:fillRect/>
          </a:stretch>
        </p:blipFill>
        <p:spPr>
          <a:xfrm>
            <a:off x="0" y="0"/>
            <a:ext cx="12192000" cy="6858000"/>
          </a:xfrm>
          <a:prstGeom prst="rect">
            <a:avLst/>
          </a:prstGeom>
          <a:noFill/>
          <a:ln w="9525">
            <a:noFill/>
          </a:ln>
        </p:spPr>
      </p:pic>
      <p:sp>
        <p:nvSpPr>
          <p:cNvPr id="8" name="日期占位符 2"/>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9" name="页脚占位符 3"/>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 name="灯片编号占位符 4"/>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3129950-5952-48C2-BF92-C9CAC4943699}" type="slidenum">
              <a:rPr kumimoji="0" altLang="en-US" sz="1200" b="0" i="0" u="none" strike="noStrike" kern="1200" cap="none" spc="0" normalizeH="0" baseline="0" noProof="1" smtClean="0">
                <a:ln>
                  <a:noFill/>
                </a:ln>
                <a:solidFill>
                  <a:srgbClr val="898989"/>
                </a:solidFill>
                <a:effectLst/>
                <a:uLnTx/>
                <a:uFillTx/>
                <a:latin typeface="Calibri" panose="020F0502020204030204" pitchFamily="34" charset="0"/>
                <a:ea typeface="宋体" panose="02010600030101010101" pitchFamily="2" charset="-122"/>
                <a:cs typeface="+mn-cs"/>
              </a:rPr>
              <a:t>‹#›</a:t>
            </a:fld>
            <a:endParaRPr kumimoji="0" lang="zh-CN" altLang="en-US" sz="12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endParaRPr>
          </a:p>
        </p:txBody>
      </p:sp>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rcRect r="87234" b="2083"/>
          <a:stretch>
            <a:fillRect/>
          </a:stretch>
        </p:blipFill>
        <p:spPr>
          <a:xfrm>
            <a:off x="10595610" y="0"/>
            <a:ext cx="1556385" cy="671512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结束页">
    <p:bg>
      <p:bgPr>
        <a:solidFill>
          <a:schemeClr val="bg1"/>
        </a:solidFill>
        <a:effectLst/>
      </p:bgPr>
    </p:bg>
    <p:spTree>
      <p:nvGrpSpPr>
        <p:cNvPr id="1" name=""/>
        <p:cNvGrpSpPr/>
        <p:nvPr/>
      </p:nvGrpSpPr>
      <p:grpSpPr>
        <a:xfrm>
          <a:off x="0" y="0"/>
          <a:ext cx="0" cy="0"/>
          <a:chOff x="0" y="0"/>
          <a:chExt cx="0" cy="0"/>
        </a:xfrm>
      </p:grpSpPr>
      <p:pic>
        <p:nvPicPr>
          <p:cNvPr id="4098" name="图片 3"/>
          <p:cNvPicPr>
            <a:picLocks noChangeAspect="1"/>
          </p:cNvPicPr>
          <p:nvPr userDrawn="1"/>
        </p:nvPicPr>
        <p:blipFill>
          <a:blip r:embed="rId2"/>
          <a:stretch>
            <a:fillRect/>
          </a:stretch>
        </p:blipFill>
        <p:spPr>
          <a:xfrm>
            <a:off x="0" y="0"/>
            <a:ext cx="12192000" cy="6864350"/>
          </a:xfrm>
          <a:prstGeom prst="rect">
            <a:avLst/>
          </a:prstGeom>
          <a:noFill/>
          <a:ln w="9525">
            <a:noFill/>
          </a:ln>
        </p:spPr>
      </p:pic>
      <p:pic>
        <p:nvPicPr>
          <p:cNvPr id="4099" name="图片 4"/>
          <p:cNvPicPr>
            <a:picLocks noChangeAspect="1"/>
          </p:cNvPicPr>
          <p:nvPr userDrawn="1"/>
        </p:nvPicPr>
        <p:blipFill>
          <a:blip r:embed="rId3"/>
          <a:stretch>
            <a:fillRect/>
          </a:stretch>
        </p:blipFill>
        <p:spPr>
          <a:xfrm>
            <a:off x="601663" y="0"/>
            <a:ext cx="1301750" cy="974725"/>
          </a:xfrm>
          <a:prstGeom prst="rect">
            <a:avLst/>
          </a:prstGeom>
          <a:noFill/>
          <a:ln w="9525">
            <a:noFill/>
          </a:ln>
        </p:spPr>
      </p:pic>
      <p:pic>
        <p:nvPicPr>
          <p:cNvPr id="4100" name="图片 1"/>
          <p:cNvPicPr>
            <a:picLocks noChangeAspect="1"/>
          </p:cNvPicPr>
          <p:nvPr userDrawn="1"/>
        </p:nvPicPr>
        <p:blipFill>
          <a:blip r:embed="rId4"/>
          <a:stretch>
            <a:fillRect/>
          </a:stretch>
        </p:blipFill>
        <p:spPr>
          <a:xfrm>
            <a:off x="3482975" y="2349500"/>
            <a:ext cx="4854575" cy="1690688"/>
          </a:xfrm>
          <a:prstGeom prst="rect">
            <a:avLst/>
          </a:prstGeom>
          <a:noFill/>
          <a:ln w="9525">
            <a:noFill/>
          </a:ln>
        </p:spPr>
      </p:pic>
      <p:sp>
        <p:nvSpPr>
          <p:cNvPr id="10" name="日期占位符 1"/>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1" name="页脚占位符 2"/>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2" name="灯片编号占位符 3"/>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058A1604-3012-4B4C-8B89-C3A5E63E9749}" type="slidenum">
              <a:rPr kumimoji="0" altLang="en-US" sz="1200" b="0" i="0" u="none" strike="noStrike" kern="1200" cap="none" spc="0" normalizeH="0" baseline="0" noProof="1" smtClean="0">
                <a:ln>
                  <a:noFill/>
                </a:ln>
                <a:solidFill>
                  <a:srgbClr val="898989"/>
                </a:solidFill>
                <a:effectLst/>
                <a:uLnTx/>
                <a:uFillTx/>
                <a:latin typeface="Calibri" panose="020F0502020204030204" pitchFamily="34" charset="0"/>
                <a:ea typeface="宋体" panose="02010600030101010101" pitchFamily="2" charset="-122"/>
                <a:cs typeface="+mn-cs"/>
              </a:rPr>
              <a:t>‹#›</a:t>
            </a:fld>
            <a:endParaRPr kumimoji="0" lang="zh-CN" altLang="en-US" sz="12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标题和内容">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p>
            <a:pPr marL="0" marR="0" lvl="0" indent="0" algn="ctr"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wrap="square" lIns="91440" tIns="45720" rIns="91440" bIns="45720" numCol="1" anchor="ctr" anchorCtr="0" compatLnSpc="1"/>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0901F6B6-C715-423E-83DC-DDCF3FD64B3E}" type="slidenum">
              <a:rPr kumimoji="0" altLang="en-US" sz="1200" b="0" i="0" u="none" strike="noStrike" kern="1200" cap="none" spc="0" normalizeH="0" baseline="0" noProof="1" smtClean="0">
                <a:ln>
                  <a:noFill/>
                </a:ln>
                <a:solidFill>
                  <a:srgbClr val="898989"/>
                </a:solidFill>
                <a:effectLst/>
                <a:uLnTx/>
                <a:uFillTx/>
                <a:latin typeface="Calibri" panose="020F0502020204030204" pitchFamily="34" charset="0"/>
                <a:ea typeface="宋体" panose="02010600030101010101" pitchFamily="2" charset="-122"/>
                <a:cs typeface="+mn-cs"/>
              </a:rPr>
              <a:t>‹#›</a:t>
            </a:fld>
            <a:endParaRPr kumimoji="0" lang="zh-CN" altLang="en-US" sz="12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p>
            <a:pPr marL="0" marR="0" lvl="0" indent="0" algn="ctr"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wrap="square" lIns="91440" tIns="45720" rIns="91440" bIns="45720" numCol="1" anchor="ctr" anchorCtr="0" compatLnSpc="1"/>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0901F6B6-C715-423E-83DC-DDCF3FD64B3E}" type="slidenum">
              <a:rPr kumimoji="0" altLang="en-US" sz="1200" b="0" i="0" u="none" strike="noStrike" kern="1200" cap="none" spc="0" normalizeH="0" baseline="0" noProof="1" smtClean="0">
                <a:ln>
                  <a:noFill/>
                </a:ln>
                <a:solidFill>
                  <a:srgbClr val="898989"/>
                </a:solidFill>
                <a:effectLst/>
                <a:uLnTx/>
                <a:uFillTx/>
                <a:latin typeface="Calibri" panose="020F0502020204030204" pitchFamily="34" charset="0"/>
                <a:ea typeface="宋体" panose="02010600030101010101" pitchFamily="2" charset="-122"/>
                <a:cs typeface="+mn-cs"/>
              </a:rPr>
              <a:t>‹#›</a:t>
            </a:fld>
            <a:endParaRPr kumimoji="0" lang="zh-CN" altLang="en-US" sz="12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p>
            <a:pPr marL="0" marR="0" lvl="0" indent="0" algn="ctr"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wrap="square" lIns="91440" tIns="45720" rIns="91440" bIns="45720" numCol="1" anchor="ctr" anchorCtr="0" compatLnSpc="1"/>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0901F6B6-C715-423E-83DC-DDCF3FD64B3E}" type="slidenum">
              <a:rPr kumimoji="0" altLang="en-US" sz="1200" b="0" i="0" u="none" strike="noStrike" kern="1200" cap="none" spc="0" normalizeH="0" baseline="0" noProof="1" smtClean="0">
                <a:ln>
                  <a:noFill/>
                </a:ln>
                <a:solidFill>
                  <a:srgbClr val="898989"/>
                </a:solidFill>
                <a:effectLst/>
                <a:uLnTx/>
                <a:uFillTx/>
                <a:latin typeface="Calibri" panose="020F0502020204030204" pitchFamily="34" charset="0"/>
                <a:ea typeface="宋体" panose="02010600030101010101" pitchFamily="2" charset="-122"/>
                <a:cs typeface="+mn-cs"/>
              </a:rPr>
              <a:t>‹#›</a:t>
            </a:fld>
            <a:endParaRPr kumimoji="0" lang="zh-CN" altLang="en-US" sz="12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cSld name="空白">
    <p:spTree>
      <p:nvGrpSpPr>
        <p:cNvPr id="1" name=""/>
        <p:cNvGrpSpPr/>
        <p:nvPr/>
      </p:nvGrpSpPr>
      <p:grpSpPr>
        <a:xfrm>
          <a:off x="0" y="0"/>
          <a:ext cx="0" cy="0"/>
          <a:chOff x="0" y="0"/>
          <a:chExt cx="0" cy="0"/>
        </a:xfrm>
      </p:grpSpPr>
      <p:sp>
        <p:nvSpPr>
          <p:cNvPr id="2" name="KSO_FD"/>
          <p:cNvSpPr>
            <a:spLocks noGrp="1"/>
          </p:cNvSpPr>
          <p:nvPr>
            <p:ph type="dt" sz="half" idx="10"/>
          </p:nvPr>
        </p:nvSpPr>
        <p:spPr/>
        <p:txBody>
          <a:bodyPr/>
          <a:lstStyle/>
          <a:p>
            <a:fld id="{C3358779-6271-4AF0-842B-711B53DA69BA}" type="datetimeFigureOut">
              <a:rPr lang="zh-CN" altLang="en-US" smtClean="0"/>
              <a:t>2021/7/1</a:t>
            </a:fld>
            <a:endParaRPr lang="zh-CN" altLang="en-US"/>
          </a:p>
        </p:txBody>
      </p:sp>
      <p:sp>
        <p:nvSpPr>
          <p:cNvPr id="3" name="KSO_FT"/>
          <p:cNvSpPr>
            <a:spLocks noGrp="1"/>
          </p:cNvSpPr>
          <p:nvPr>
            <p:ph type="ftr" sz="quarter" idx="11"/>
          </p:nvPr>
        </p:nvSpPr>
        <p:spPr/>
        <p:txBody>
          <a:bodyPr/>
          <a:lstStyle/>
          <a:p>
            <a:endParaRPr lang="zh-CN" altLang="en-US"/>
          </a:p>
        </p:txBody>
      </p:sp>
      <p:sp>
        <p:nvSpPr>
          <p:cNvPr id="4" name="KSO_FN"/>
          <p:cNvSpPr>
            <a:spLocks noGrp="1"/>
          </p:cNvSpPr>
          <p:nvPr>
            <p:ph type="sldNum" sz="quarter" idx="12"/>
          </p:nvPr>
        </p:nvSpPr>
        <p:spPr/>
        <p:txBody>
          <a:bodyPr/>
          <a:lstStyle/>
          <a:p>
            <a:fld id="{A9501C2D-6494-48CE-A525-483946996934}" type="slidenum">
              <a:rPr lang="zh-CN" altLang="en-US" smtClean="0"/>
              <a:t>‹#›</a:t>
            </a:fld>
            <a:endParaRPr lang="zh-CN" altLang="en-US"/>
          </a:p>
        </p:txBody>
      </p:sp>
    </p:spTree>
    <p:extLst>
      <p:ext uri="{BB962C8B-B14F-4D97-AF65-F5344CB8AC3E}">
        <p14:creationId xmlns:p14="http://schemas.microsoft.com/office/powerpoint/2010/main" val="67438482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buFont typeface="Arial" panose="020B0604020202020204" pitchFamily="34" charset="0"/>
              <a:buNone/>
              <a:defRPr sz="1200" noProof="1">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buFont typeface="Arial" panose="020B0604020202020204" pitchFamily="34" charset="0"/>
              <a:buNone/>
              <a:defRPr sz="1200" noProof="1">
                <a:solidFill>
                  <a:schemeClr val="tx1">
                    <a:tint val="75000"/>
                  </a:schemeClr>
                </a:solidFill>
                <a:latin typeface="Calibri" panose="020F0502020204030204" pitchFamily="34" charset="0"/>
                <a:ea typeface="宋体" panose="02010600030101010101" pitchFamily="2" charset="-122"/>
              </a:defRPr>
            </a:lvl1pPr>
          </a:lstStyle>
          <a:p>
            <a:pPr marL="0" marR="0" lvl="0" indent="0" algn="ctr"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eaLnBrk="1" hangingPunct="1">
              <a:buFont typeface="Arial" panose="020B0604020202020204" pitchFamily="34" charset="0"/>
              <a:buNone/>
              <a:defRPr sz="1200" noProof="1">
                <a:solidFill>
                  <a:srgbClr val="898989"/>
                </a:solidFill>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0901F6B6-C715-423E-83DC-DDCF3FD64B3E}" type="slidenum">
              <a:rPr kumimoji="0" altLang="en-US" sz="1200" b="0" i="0" u="none" strike="noStrike" kern="1200" cap="none" spc="0" normalizeH="0" baseline="0" noProof="1" smtClean="0">
                <a:ln>
                  <a:noFill/>
                </a:ln>
                <a:solidFill>
                  <a:srgbClr val="898989"/>
                </a:solidFill>
                <a:effectLst/>
                <a:uLnTx/>
                <a:uFillTx/>
                <a:latin typeface="Calibri" panose="020F0502020204030204" pitchFamily="34" charset="0"/>
                <a:ea typeface="宋体" panose="02010600030101010101" pitchFamily="2" charset="-122"/>
                <a:cs typeface="+mn-cs"/>
              </a:rPr>
              <a:t>‹#›</a:t>
            </a:fld>
            <a:endParaRPr kumimoji="0" lang="zh-CN" altLang="en-US" sz="12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l" rtl="0" eaLnBrk="0" fontAlgn="base" hangingPunct="0">
        <a:lnSpc>
          <a:spcPct val="90000"/>
        </a:lnSpc>
        <a:spcBef>
          <a:spcPct val="0"/>
        </a:spcBef>
        <a:spcAft>
          <a:spcPct val="0"/>
        </a:spcAft>
        <a:defRPr sz="4400" kern="1200">
          <a:solidFill>
            <a:srgbClr val="595959"/>
          </a:solidFill>
          <a:latin typeface="微软雅黑" panose="020B0503020204020204" pitchFamily="34" charset="-122"/>
          <a:ea typeface="微软雅黑" panose="020B0503020204020204" pitchFamily="34" charset="-122"/>
          <a:cs typeface="+mj-cs"/>
        </a:defRPr>
      </a:lvl1pPr>
      <a:lvl2pPr algn="l" rtl="0" eaLnBrk="0" fontAlgn="base" hangingPunct="0">
        <a:lnSpc>
          <a:spcPct val="90000"/>
        </a:lnSpc>
        <a:spcBef>
          <a:spcPct val="0"/>
        </a:spcBef>
        <a:spcAft>
          <a:spcPct val="0"/>
        </a:spcAft>
        <a:defRPr sz="4400">
          <a:solidFill>
            <a:srgbClr val="595959"/>
          </a:solidFill>
          <a:latin typeface="微软雅黑" panose="020B0503020204020204" pitchFamily="34" charset="-122"/>
          <a:ea typeface="微软雅黑" panose="020B0503020204020204" pitchFamily="34" charset="-122"/>
        </a:defRPr>
      </a:lvl2pPr>
      <a:lvl3pPr algn="l" rtl="0" eaLnBrk="0" fontAlgn="base" hangingPunct="0">
        <a:lnSpc>
          <a:spcPct val="90000"/>
        </a:lnSpc>
        <a:spcBef>
          <a:spcPct val="0"/>
        </a:spcBef>
        <a:spcAft>
          <a:spcPct val="0"/>
        </a:spcAft>
        <a:defRPr sz="4400">
          <a:solidFill>
            <a:srgbClr val="595959"/>
          </a:solidFill>
          <a:latin typeface="微软雅黑" panose="020B0503020204020204" pitchFamily="34" charset="-122"/>
          <a:ea typeface="微软雅黑" panose="020B0503020204020204" pitchFamily="34" charset="-122"/>
        </a:defRPr>
      </a:lvl3pPr>
      <a:lvl4pPr algn="l" rtl="0" eaLnBrk="0" fontAlgn="base" hangingPunct="0">
        <a:lnSpc>
          <a:spcPct val="90000"/>
        </a:lnSpc>
        <a:spcBef>
          <a:spcPct val="0"/>
        </a:spcBef>
        <a:spcAft>
          <a:spcPct val="0"/>
        </a:spcAft>
        <a:defRPr sz="4400">
          <a:solidFill>
            <a:srgbClr val="595959"/>
          </a:solidFill>
          <a:latin typeface="微软雅黑" panose="020B0503020204020204" pitchFamily="34" charset="-122"/>
          <a:ea typeface="微软雅黑" panose="020B0503020204020204" pitchFamily="34" charset="-122"/>
        </a:defRPr>
      </a:lvl4pPr>
      <a:lvl5pPr algn="l" rtl="0" eaLnBrk="0" fontAlgn="base" hangingPunct="0">
        <a:lnSpc>
          <a:spcPct val="90000"/>
        </a:lnSpc>
        <a:spcBef>
          <a:spcPct val="0"/>
        </a:spcBef>
        <a:spcAft>
          <a:spcPct val="0"/>
        </a:spcAft>
        <a:defRPr sz="4400">
          <a:solidFill>
            <a:srgbClr val="595959"/>
          </a:solidFill>
          <a:latin typeface="微软雅黑" panose="020B0503020204020204" pitchFamily="34" charset="-122"/>
          <a:ea typeface="微软雅黑" panose="020B0503020204020204" pitchFamily="34" charset="-122"/>
        </a:defRPr>
      </a:lvl5pPr>
      <a:lvl6pPr marL="457200" algn="l" rtl="0" fontAlgn="base">
        <a:lnSpc>
          <a:spcPct val="90000"/>
        </a:lnSpc>
        <a:spcBef>
          <a:spcPct val="0"/>
        </a:spcBef>
        <a:spcAft>
          <a:spcPct val="0"/>
        </a:spcAft>
        <a:defRPr sz="4400">
          <a:solidFill>
            <a:srgbClr val="595959"/>
          </a:solidFill>
          <a:latin typeface="微软雅黑" panose="020B0503020204020204" pitchFamily="34" charset="-122"/>
          <a:ea typeface="微软雅黑" panose="020B0503020204020204" pitchFamily="34" charset="-122"/>
        </a:defRPr>
      </a:lvl6pPr>
      <a:lvl7pPr marL="914400" algn="l" rtl="0" fontAlgn="base">
        <a:lnSpc>
          <a:spcPct val="90000"/>
        </a:lnSpc>
        <a:spcBef>
          <a:spcPct val="0"/>
        </a:spcBef>
        <a:spcAft>
          <a:spcPct val="0"/>
        </a:spcAft>
        <a:defRPr sz="4400">
          <a:solidFill>
            <a:srgbClr val="595959"/>
          </a:solidFill>
          <a:latin typeface="微软雅黑" panose="020B0503020204020204" pitchFamily="34" charset="-122"/>
          <a:ea typeface="微软雅黑" panose="020B0503020204020204" pitchFamily="34" charset="-122"/>
        </a:defRPr>
      </a:lvl7pPr>
      <a:lvl8pPr marL="1371600" algn="l" rtl="0" fontAlgn="base">
        <a:lnSpc>
          <a:spcPct val="90000"/>
        </a:lnSpc>
        <a:spcBef>
          <a:spcPct val="0"/>
        </a:spcBef>
        <a:spcAft>
          <a:spcPct val="0"/>
        </a:spcAft>
        <a:defRPr sz="4400">
          <a:solidFill>
            <a:srgbClr val="595959"/>
          </a:solidFill>
          <a:latin typeface="微软雅黑" panose="020B0503020204020204" pitchFamily="34" charset="-122"/>
          <a:ea typeface="微软雅黑" panose="020B0503020204020204" pitchFamily="34" charset="-122"/>
        </a:defRPr>
      </a:lvl8pPr>
      <a:lvl9pPr marL="1828800" algn="l" rtl="0" fontAlgn="base">
        <a:lnSpc>
          <a:spcPct val="90000"/>
        </a:lnSpc>
        <a:spcBef>
          <a:spcPct val="0"/>
        </a:spcBef>
        <a:spcAft>
          <a:spcPct val="0"/>
        </a:spcAft>
        <a:defRPr sz="4400">
          <a:solidFill>
            <a:srgbClr val="595959"/>
          </a:solidFill>
          <a:latin typeface="微软雅黑" panose="020B0503020204020204" pitchFamily="34" charset="-122"/>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rgbClr val="595959"/>
          </a:solidFill>
          <a:latin typeface="微软雅黑" panose="020B0503020204020204" pitchFamily="34" charset="-122"/>
          <a:ea typeface="微软雅黑" panose="020B0503020204020204" pitchFamily="3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rgbClr val="595959"/>
          </a:solidFill>
          <a:latin typeface="微软雅黑" panose="020B0503020204020204" pitchFamily="34" charset="-122"/>
          <a:ea typeface="微软雅黑" panose="020B0503020204020204" pitchFamily="34" charset="-122"/>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rgbClr val="595959"/>
          </a:solidFill>
          <a:latin typeface="微软雅黑" panose="020B0503020204020204" pitchFamily="34" charset="-122"/>
          <a:ea typeface="微软雅黑" panose="020B0503020204020204" pitchFamily="34" charset="-122"/>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rgbClr val="595959"/>
          </a:solidFill>
          <a:latin typeface="微软雅黑" panose="020B0503020204020204" pitchFamily="34" charset="-122"/>
          <a:ea typeface="微软雅黑" panose="020B0503020204020204" pitchFamily="34" charset="-122"/>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rgbClr val="595959"/>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 Id="rId1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5.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tags" Target="../tags/tag4.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49.png"/><Relationship Id="rId4" Type="http://schemas.openxmlformats.org/officeDocument/2006/relationships/image" Target="../media/image4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51.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标题 1"/>
          <p:cNvSpPr>
            <a:spLocks noGrp="1"/>
          </p:cNvSpPr>
          <p:nvPr/>
        </p:nvSpPr>
        <p:spPr>
          <a:xfrm>
            <a:off x="2753709" y="1730177"/>
            <a:ext cx="7243051" cy="2642870"/>
          </a:xfrm>
          <a:prstGeom prst="rect">
            <a:avLst/>
          </a:prstGeom>
        </p:spPr>
        <p:txBody>
          <a:bodyPr anchor="ctr" anchorCtr="0"/>
          <a:lstStyle>
            <a:lvl1pPr algn="ctr" defTabSz="914400" rtl="0" eaLnBrk="1" latinLnBrk="0" hangingPunct="1">
              <a:lnSpc>
                <a:spcPct val="90000"/>
              </a:lnSpc>
              <a:spcBef>
                <a:spcPct val="0"/>
              </a:spcBef>
              <a:buNone/>
              <a:defRPr sz="6000" b="1" kern="1200" spc="600">
                <a:solidFill>
                  <a:schemeClr val="tx1">
                    <a:lumMod val="50000"/>
                    <a:lumOff val="50000"/>
                  </a:schemeClr>
                </a:solidFill>
                <a:latin typeface="微软雅黑" panose="020B0503020204020204" pitchFamily="34" charset="-122"/>
                <a:ea typeface="微软雅黑" panose="020B0503020204020204" pitchFamily="34" charset="-122"/>
                <a:cs typeface="+mj-cs"/>
              </a:defRPr>
            </a:lvl1pPr>
          </a:lstStyle>
          <a:p>
            <a:r>
              <a:rPr lang="zh-CN" altLang="en-US" sz="8000" dirty="0">
                <a:solidFill>
                  <a:srgbClr val="FF7B00"/>
                </a:solidFill>
                <a:cs typeface="微软雅黑" panose="020B0503020204020204" pitchFamily="34" charset="-122"/>
              </a:rPr>
              <a:t>新品电话</a:t>
            </a:r>
            <a:r>
              <a:rPr lang="zh-CN" altLang="en-US" sz="8000" dirty="0" smtClean="0">
                <a:solidFill>
                  <a:srgbClr val="FF7B00"/>
                </a:solidFill>
                <a:cs typeface="微软雅黑" panose="020B0503020204020204" pitchFamily="34" charset="-122"/>
              </a:rPr>
              <a:t>手表</a:t>
            </a:r>
            <a:endParaRPr lang="en-US" altLang="zh-CN" sz="8000" dirty="0" smtClean="0">
              <a:solidFill>
                <a:srgbClr val="FF7B00"/>
              </a:solidFill>
              <a:cs typeface="微软雅黑" panose="020B0503020204020204" pitchFamily="34" charset="-122"/>
            </a:endParaRPr>
          </a:p>
          <a:p>
            <a:endParaRPr lang="en-US" altLang="zh-CN" sz="2000" dirty="0">
              <a:solidFill>
                <a:srgbClr val="FF7B00"/>
              </a:solidFill>
              <a:cs typeface="微软雅黑" panose="020B0503020204020204" pitchFamily="34" charset="-122"/>
            </a:endParaRPr>
          </a:p>
          <a:p>
            <a:r>
              <a:rPr lang="en-US" altLang="zh-CN" sz="8000" dirty="0" smtClean="0">
                <a:solidFill>
                  <a:srgbClr val="FF7B00"/>
                </a:solidFill>
                <a:cs typeface="微软雅黑" panose="020B0503020204020204" pitchFamily="34" charset="-122"/>
              </a:rPr>
              <a:t>Z7</a:t>
            </a:r>
            <a:endParaRPr lang="zh-CN" altLang="en-US" sz="8000" dirty="0" smtClean="0">
              <a:solidFill>
                <a:srgbClr val="FF7B00"/>
              </a:solidFill>
              <a:cs typeface="微软雅黑" panose="020B0503020204020204" pitchFamily="34" charset="-122"/>
            </a:endParaRPr>
          </a:p>
        </p:txBody>
      </p:sp>
    </p:spTree>
    <p:extLst>
      <p:ext uri="{BB962C8B-B14F-4D97-AF65-F5344CB8AC3E}">
        <p14:creationId xmlns:p14="http://schemas.microsoft.com/office/powerpoint/2010/main" val="28970459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117730" y="2322223"/>
            <a:ext cx="6256619" cy="1550907"/>
          </a:xfrm>
          <a:prstGeom prst="rect">
            <a:avLst/>
          </a:prstGeom>
          <a:solidFill>
            <a:schemeClr val="tx1">
              <a:lumMod val="9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zh-CN" altLang="en-US">
              <a:solidFill>
                <a:schemeClr val="bg1"/>
              </a:solidFill>
            </a:endParaRPr>
          </a:p>
        </p:txBody>
      </p:sp>
      <p:sp>
        <p:nvSpPr>
          <p:cNvPr id="8" name="矩形 7"/>
          <p:cNvSpPr/>
          <p:nvPr/>
        </p:nvSpPr>
        <p:spPr>
          <a:xfrm>
            <a:off x="5117727" y="4582037"/>
            <a:ext cx="6256618" cy="1550907"/>
          </a:xfrm>
          <a:prstGeom prst="rect">
            <a:avLst/>
          </a:prstGeom>
          <a:solidFill>
            <a:schemeClr val="tx1">
              <a:lumMod val="9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zh-CN" altLang="en-US">
              <a:solidFill>
                <a:schemeClr val="bg1"/>
              </a:solidFill>
            </a:endParaRPr>
          </a:p>
        </p:txBody>
      </p:sp>
      <p:sp>
        <p:nvSpPr>
          <p:cNvPr id="9" name="矩形 8"/>
          <p:cNvSpPr/>
          <p:nvPr/>
        </p:nvSpPr>
        <p:spPr>
          <a:xfrm>
            <a:off x="1171056" y="4582037"/>
            <a:ext cx="3066158" cy="1550907"/>
          </a:xfrm>
          <a:prstGeom prst="rect">
            <a:avLst/>
          </a:prstGeom>
          <a:solidFill>
            <a:schemeClr val="tx1">
              <a:lumMod val="9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zh-CN" altLang="en-US">
              <a:solidFill>
                <a:schemeClr val="bg1"/>
              </a:solidFill>
            </a:endParaRPr>
          </a:p>
        </p:txBody>
      </p:sp>
      <p:pic>
        <p:nvPicPr>
          <p:cNvPr id="10" name="图片 9"/>
          <p:cNvPicPr>
            <a:picLocks/>
          </p:cNvPicPr>
          <p:nvPr/>
        </p:nvPicPr>
        <p:blipFill rotWithShape="1">
          <a:blip r:embed="rId3"/>
          <a:srcRect b="7292"/>
          <a:stretch/>
        </p:blipFill>
        <p:spPr>
          <a:xfrm>
            <a:off x="1380065" y="4707540"/>
            <a:ext cx="1152000" cy="1296000"/>
          </a:xfrm>
          <a:prstGeom prst="rect">
            <a:avLst/>
          </a:prstGeom>
          <a:effectLst>
            <a:outerShdw blurRad="50800" dist="38100" dir="2700000" algn="tl" rotWithShape="0">
              <a:prstClr val="black">
                <a:alpha val="40000"/>
              </a:prstClr>
            </a:outerShdw>
          </a:effectLst>
        </p:spPr>
      </p:pic>
      <p:sp>
        <p:nvSpPr>
          <p:cNvPr id="11" name="矩形 10"/>
          <p:cNvSpPr/>
          <p:nvPr/>
        </p:nvSpPr>
        <p:spPr>
          <a:xfrm>
            <a:off x="483514" y="147772"/>
            <a:ext cx="8521941" cy="1338828"/>
          </a:xfrm>
          <a:prstGeom prst="rect">
            <a:avLst/>
          </a:prstGeom>
        </p:spPr>
        <p:txBody>
          <a:bodyPr wrap="square">
            <a:spAutoFit/>
          </a:bodyPr>
          <a:lstStyle/>
          <a:p>
            <a:pPr>
              <a:lnSpc>
                <a:spcPct val="150000"/>
              </a:lnSpc>
            </a:pPr>
            <a:r>
              <a:rPr lang="zh-CN" altLang="en-US" sz="3600" b="1" dirty="0">
                <a:solidFill>
                  <a:schemeClr val="bg1"/>
                </a:solidFill>
                <a:latin typeface="微软雅黑" panose="020B0503020204020204" pitchFamily="34" charset="-122"/>
                <a:ea typeface="微软雅黑" panose="020B0503020204020204" pitchFamily="34" charset="-122"/>
              </a:rPr>
              <a:t>旗舰</a:t>
            </a:r>
            <a:r>
              <a:rPr lang="zh-CN" altLang="en-US" sz="3600" b="1" dirty="0" smtClean="0">
                <a:solidFill>
                  <a:schemeClr val="bg1"/>
                </a:solidFill>
                <a:latin typeface="微软雅黑" panose="020B0503020204020204" pitchFamily="34" charset="-122"/>
                <a:ea typeface="微软雅黑" panose="020B0503020204020204" pitchFamily="34" charset="-122"/>
              </a:rPr>
              <a:t>首发，专属儿童的影像创作社区</a:t>
            </a:r>
            <a:endParaRPr lang="en-US" altLang="zh-CN" sz="3600" b="1" dirty="0" smtClean="0">
              <a:solidFill>
                <a:schemeClr val="bg1"/>
              </a:solidFill>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en-US" altLang="zh-CN" dirty="0" smtClean="0">
                <a:solidFill>
                  <a:schemeClr val="bg1"/>
                </a:solidFill>
                <a:latin typeface="微软雅黑" panose="020B0503020204020204" pitchFamily="34" charset="-122"/>
                <a:ea typeface="微软雅黑" panose="020B0503020204020204" pitchFamily="34" charset="-122"/>
              </a:rPr>
              <a:t>800W</a:t>
            </a:r>
            <a:r>
              <a:rPr lang="zh-CN" altLang="en-US" dirty="0" smtClean="0">
                <a:solidFill>
                  <a:schemeClr val="bg1"/>
                </a:solidFill>
                <a:latin typeface="微软雅黑" panose="020B0503020204020204" pitchFamily="34" charset="-122"/>
                <a:ea typeface="微软雅黑" panose="020B0503020204020204" pitchFamily="34" charset="-122"/>
              </a:rPr>
              <a:t>高清摄像头，</a:t>
            </a:r>
            <a:r>
              <a:rPr lang="en-US" altLang="zh-CN" dirty="0" smtClean="0">
                <a:solidFill>
                  <a:schemeClr val="bg1"/>
                </a:solidFill>
                <a:latin typeface="微软雅黑" panose="020B0503020204020204" pitchFamily="34" charset="-122"/>
                <a:ea typeface="微软雅黑" panose="020B0503020204020204" pitchFamily="34" charset="-122"/>
              </a:rPr>
              <a:t>Wear 4100</a:t>
            </a:r>
            <a:r>
              <a:rPr lang="zh-CN" altLang="en-US" dirty="0" smtClean="0">
                <a:solidFill>
                  <a:schemeClr val="bg1"/>
                </a:solidFill>
                <a:latin typeface="微软雅黑" panose="020B0503020204020204" pitchFamily="34" charset="-122"/>
                <a:ea typeface="微软雅黑" panose="020B0503020204020204" pitchFamily="34" charset="-122"/>
              </a:rPr>
              <a:t>强劲算力，</a:t>
            </a:r>
            <a:r>
              <a:rPr lang="en-US" altLang="zh-CN" dirty="0" smtClean="0">
                <a:solidFill>
                  <a:schemeClr val="bg1"/>
                </a:solidFill>
                <a:latin typeface="微软雅黑" panose="020B0503020204020204" pitchFamily="34" charset="-122"/>
                <a:ea typeface="微软雅黑" panose="020B0503020204020204" pitchFamily="34" charset="-122"/>
              </a:rPr>
              <a:t>32G</a:t>
            </a:r>
            <a:r>
              <a:rPr lang="zh-CN" altLang="en-US" dirty="0" smtClean="0">
                <a:solidFill>
                  <a:schemeClr val="bg1"/>
                </a:solidFill>
                <a:latin typeface="微软雅黑" panose="020B0503020204020204" pitchFamily="34" charset="-122"/>
                <a:ea typeface="微软雅黑" panose="020B0503020204020204" pitchFamily="34" charset="-122"/>
              </a:rPr>
              <a:t>存储空间加持</a:t>
            </a:r>
            <a:endParaRPr lang="en-US" altLang="zh-CN" dirty="0" smtClean="0">
              <a:solidFill>
                <a:schemeClr val="bg1"/>
              </a:solidFill>
              <a:latin typeface="微软雅黑" panose="020B0503020204020204" pitchFamily="34" charset="-122"/>
              <a:ea typeface="微软雅黑" panose="020B0503020204020204" pitchFamily="34" charset="-122"/>
            </a:endParaRPr>
          </a:p>
        </p:txBody>
      </p:sp>
      <p:pic>
        <p:nvPicPr>
          <p:cNvPr id="12" name="图片 11"/>
          <p:cNvPicPr>
            <a:picLocks/>
          </p:cNvPicPr>
          <p:nvPr/>
        </p:nvPicPr>
        <p:blipFill>
          <a:blip r:embed="rId4"/>
          <a:stretch>
            <a:fillRect/>
          </a:stretch>
        </p:blipFill>
        <p:spPr>
          <a:xfrm>
            <a:off x="2825816" y="4707540"/>
            <a:ext cx="1152000" cy="1296000"/>
          </a:xfrm>
          <a:prstGeom prst="rect">
            <a:avLst/>
          </a:prstGeom>
          <a:effectLst>
            <a:outerShdw blurRad="50800" dist="38100" dir="2700000" algn="tl" rotWithShape="0">
              <a:prstClr val="black">
                <a:alpha val="40000"/>
              </a:prstClr>
            </a:outerShdw>
          </a:effectLst>
        </p:spPr>
      </p:pic>
      <p:pic>
        <p:nvPicPr>
          <p:cNvPr id="13" name="图片 12"/>
          <p:cNvPicPr>
            <a:picLocks/>
          </p:cNvPicPr>
          <p:nvPr/>
        </p:nvPicPr>
        <p:blipFill>
          <a:blip r:embed="rId5"/>
          <a:stretch>
            <a:fillRect/>
          </a:stretch>
        </p:blipFill>
        <p:spPr>
          <a:xfrm>
            <a:off x="8854860" y="2447726"/>
            <a:ext cx="1152000" cy="1296000"/>
          </a:xfrm>
          <a:prstGeom prst="rect">
            <a:avLst/>
          </a:prstGeom>
          <a:effectLst>
            <a:outerShdw blurRad="50800" dist="38100" dir="2700000" algn="tl" rotWithShape="0">
              <a:prstClr val="black">
                <a:alpha val="40000"/>
              </a:prstClr>
            </a:outerShdw>
          </a:effectLst>
        </p:spPr>
      </p:pic>
      <p:pic>
        <p:nvPicPr>
          <p:cNvPr id="14" name="图片 13"/>
          <p:cNvPicPr>
            <a:picLocks/>
          </p:cNvPicPr>
          <p:nvPr/>
        </p:nvPicPr>
        <p:blipFill>
          <a:blip r:embed="rId6"/>
          <a:stretch>
            <a:fillRect/>
          </a:stretch>
        </p:blipFill>
        <p:spPr>
          <a:xfrm>
            <a:off x="6438550" y="2447726"/>
            <a:ext cx="1152000" cy="1296000"/>
          </a:xfrm>
          <a:prstGeom prst="rect">
            <a:avLst/>
          </a:prstGeom>
          <a:effectLst>
            <a:outerShdw blurRad="50800" dist="38100" dir="2700000" algn="tl" rotWithShape="0">
              <a:prstClr val="black">
                <a:alpha val="40000"/>
              </a:prstClr>
            </a:outerShdw>
          </a:effectLst>
        </p:spPr>
      </p:pic>
      <p:pic>
        <p:nvPicPr>
          <p:cNvPr id="15" name="图片 14"/>
          <p:cNvPicPr>
            <a:picLocks/>
          </p:cNvPicPr>
          <p:nvPr/>
        </p:nvPicPr>
        <p:blipFill>
          <a:blip r:embed="rId7"/>
          <a:stretch>
            <a:fillRect/>
          </a:stretch>
        </p:blipFill>
        <p:spPr>
          <a:xfrm>
            <a:off x="5230395" y="2447728"/>
            <a:ext cx="1152000" cy="1296000"/>
          </a:xfrm>
          <a:prstGeom prst="rect">
            <a:avLst/>
          </a:prstGeom>
          <a:effectLst>
            <a:outerShdw blurRad="50800" dist="38100" dir="2700000" algn="tl" rotWithShape="0">
              <a:prstClr val="black">
                <a:alpha val="40000"/>
              </a:prstClr>
            </a:outerShdw>
          </a:effectLst>
        </p:spPr>
      </p:pic>
      <p:pic>
        <p:nvPicPr>
          <p:cNvPr id="16" name="图片 15"/>
          <p:cNvPicPr>
            <a:picLocks/>
          </p:cNvPicPr>
          <p:nvPr/>
        </p:nvPicPr>
        <p:blipFill>
          <a:blip r:embed="rId8"/>
          <a:stretch>
            <a:fillRect/>
          </a:stretch>
        </p:blipFill>
        <p:spPr>
          <a:xfrm>
            <a:off x="7646705" y="2447726"/>
            <a:ext cx="1152000" cy="1296000"/>
          </a:xfrm>
          <a:prstGeom prst="rect">
            <a:avLst/>
          </a:prstGeom>
          <a:effectLst>
            <a:outerShdw blurRad="50800" dist="38100" dir="2700000" algn="tl" rotWithShape="0">
              <a:prstClr val="black">
                <a:alpha val="40000"/>
              </a:prstClr>
            </a:outerShdw>
          </a:effectLst>
        </p:spPr>
      </p:pic>
      <p:pic>
        <p:nvPicPr>
          <p:cNvPr id="17" name="图片 16"/>
          <p:cNvPicPr>
            <a:picLocks/>
          </p:cNvPicPr>
          <p:nvPr/>
        </p:nvPicPr>
        <p:blipFill>
          <a:blip r:embed="rId9"/>
          <a:stretch>
            <a:fillRect/>
          </a:stretch>
        </p:blipFill>
        <p:spPr>
          <a:xfrm>
            <a:off x="5230391" y="4707540"/>
            <a:ext cx="1152000" cy="1296000"/>
          </a:xfrm>
          <a:prstGeom prst="rect">
            <a:avLst/>
          </a:prstGeom>
          <a:effectLst>
            <a:outerShdw blurRad="50800" dist="38100" dir="2700000" algn="tl" rotWithShape="0">
              <a:prstClr val="black">
                <a:alpha val="40000"/>
              </a:prstClr>
            </a:outerShdw>
          </a:effectLst>
        </p:spPr>
      </p:pic>
      <p:pic>
        <p:nvPicPr>
          <p:cNvPr id="18" name="图片 17"/>
          <p:cNvPicPr>
            <a:picLocks/>
          </p:cNvPicPr>
          <p:nvPr/>
        </p:nvPicPr>
        <p:blipFill>
          <a:blip r:embed="rId10"/>
          <a:stretch>
            <a:fillRect/>
          </a:stretch>
        </p:blipFill>
        <p:spPr>
          <a:xfrm>
            <a:off x="6438546" y="4707540"/>
            <a:ext cx="1152000" cy="1296000"/>
          </a:xfrm>
          <a:prstGeom prst="rect">
            <a:avLst/>
          </a:prstGeom>
          <a:effectLst>
            <a:outerShdw blurRad="50800" dist="38100" dir="2700000" algn="tl" rotWithShape="0">
              <a:prstClr val="black">
                <a:alpha val="40000"/>
              </a:prstClr>
            </a:outerShdw>
          </a:effectLst>
        </p:spPr>
      </p:pic>
      <p:pic>
        <p:nvPicPr>
          <p:cNvPr id="19" name="图片 18"/>
          <p:cNvPicPr>
            <a:picLocks/>
          </p:cNvPicPr>
          <p:nvPr/>
        </p:nvPicPr>
        <p:blipFill>
          <a:blip r:embed="rId11"/>
          <a:stretch>
            <a:fillRect/>
          </a:stretch>
        </p:blipFill>
        <p:spPr>
          <a:xfrm>
            <a:off x="7646701" y="4707540"/>
            <a:ext cx="1152000" cy="1296000"/>
          </a:xfrm>
          <a:prstGeom prst="rect">
            <a:avLst/>
          </a:prstGeom>
          <a:effectLst>
            <a:outerShdw blurRad="50800" dist="38100" dir="2700000" algn="tl" rotWithShape="0">
              <a:prstClr val="black">
                <a:alpha val="40000"/>
              </a:prstClr>
            </a:outerShdw>
          </a:effectLst>
        </p:spPr>
      </p:pic>
      <p:pic>
        <p:nvPicPr>
          <p:cNvPr id="20" name="图片 19"/>
          <p:cNvPicPr>
            <a:picLocks/>
          </p:cNvPicPr>
          <p:nvPr/>
        </p:nvPicPr>
        <p:blipFill>
          <a:blip r:embed="rId12"/>
          <a:stretch>
            <a:fillRect/>
          </a:stretch>
        </p:blipFill>
        <p:spPr>
          <a:xfrm>
            <a:off x="8854856" y="4707540"/>
            <a:ext cx="1152000" cy="1296000"/>
          </a:xfrm>
          <a:prstGeom prst="rect">
            <a:avLst/>
          </a:prstGeom>
          <a:effectLst>
            <a:outerShdw blurRad="50800" dist="38100" dir="2700000" algn="tl" rotWithShape="0">
              <a:prstClr val="black">
                <a:alpha val="40000"/>
              </a:prstClr>
            </a:outerShdw>
          </a:effectLst>
        </p:spPr>
      </p:pic>
      <p:pic>
        <p:nvPicPr>
          <p:cNvPr id="21" name="图片 20"/>
          <p:cNvPicPr>
            <a:picLocks/>
          </p:cNvPicPr>
          <p:nvPr/>
        </p:nvPicPr>
        <p:blipFill>
          <a:blip r:embed="rId13"/>
          <a:stretch>
            <a:fillRect/>
          </a:stretch>
        </p:blipFill>
        <p:spPr>
          <a:xfrm>
            <a:off x="10108959" y="4707540"/>
            <a:ext cx="1152000" cy="1296000"/>
          </a:xfrm>
          <a:prstGeom prst="rect">
            <a:avLst/>
          </a:prstGeom>
        </p:spPr>
      </p:pic>
      <p:pic>
        <p:nvPicPr>
          <p:cNvPr id="22" name="图片 21"/>
          <p:cNvPicPr>
            <a:picLocks noChangeAspect="1"/>
          </p:cNvPicPr>
          <p:nvPr/>
        </p:nvPicPr>
        <p:blipFill>
          <a:blip r:embed="rId14"/>
          <a:stretch>
            <a:fillRect/>
          </a:stretch>
        </p:blipFill>
        <p:spPr>
          <a:xfrm>
            <a:off x="10108963" y="2447726"/>
            <a:ext cx="1152000" cy="1297516"/>
          </a:xfrm>
          <a:prstGeom prst="rect">
            <a:avLst/>
          </a:prstGeom>
        </p:spPr>
      </p:pic>
      <p:sp>
        <p:nvSpPr>
          <p:cNvPr id="23" name="矩形 22"/>
          <p:cNvSpPr/>
          <p:nvPr/>
        </p:nvSpPr>
        <p:spPr>
          <a:xfrm>
            <a:off x="5117726" y="4207624"/>
            <a:ext cx="6256619" cy="369332"/>
          </a:xfrm>
          <a:prstGeom prst="rect">
            <a:avLst/>
          </a:prstGeom>
        </p:spPr>
        <p:txBody>
          <a:bodyPr wrap="square">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互动体验：不止于赞，</a:t>
            </a:r>
            <a:r>
              <a:rPr lang="en-US" altLang="zh-CN" b="1" dirty="0" smtClean="0">
                <a:solidFill>
                  <a:schemeClr val="bg1"/>
                </a:solidFill>
                <a:latin typeface="微软雅黑" panose="020B0503020204020204" pitchFamily="34" charset="-122"/>
                <a:ea typeface="微软雅黑" panose="020B0503020204020204" pitchFamily="34" charset="-122"/>
              </a:rPr>
              <a:t>biu </a:t>
            </a:r>
            <a:r>
              <a:rPr lang="zh-CN" altLang="en-US" b="1" dirty="0" smtClean="0">
                <a:solidFill>
                  <a:schemeClr val="bg1"/>
                </a:solidFill>
                <a:latin typeface="微软雅黑" panose="020B0503020204020204" pitchFamily="34" charset="-122"/>
                <a:ea typeface="微软雅黑" panose="020B0503020204020204" pitchFamily="34" charset="-122"/>
              </a:rPr>
              <a:t>一下，趣味打赏，惊喜彩蛋</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5117726" y="1875799"/>
            <a:ext cx="6256619" cy="369332"/>
          </a:xfrm>
          <a:prstGeom prst="rect">
            <a:avLst/>
          </a:prstGeom>
        </p:spPr>
        <p:txBody>
          <a:bodyPr wrap="square">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创作工具：</a:t>
            </a:r>
            <a:r>
              <a:rPr lang="en-US" altLang="zh-CN" b="1" dirty="0" smtClean="0">
                <a:solidFill>
                  <a:schemeClr val="bg1"/>
                </a:solidFill>
                <a:latin typeface="微软雅黑" panose="020B0503020204020204" pitchFamily="34" charset="-122"/>
                <a:ea typeface="微软雅黑" panose="020B0503020204020204" pitchFamily="34" charset="-122"/>
              </a:rPr>
              <a:t>AI</a:t>
            </a:r>
            <a:r>
              <a:rPr lang="zh-CN" altLang="en-US" b="1" dirty="0" smtClean="0">
                <a:solidFill>
                  <a:schemeClr val="bg1"/>
                </a:solidFill>
                <a:latin typeface="微软雅黑" panose="020B0503020204020204" pitchFamily="34" charset="-122"/>
                <a:ea typeface="微软雅黑" panose="020B0503020204020204" pitchFamily="34" charset="-122"/>
              </a:rPr>
              <a:t>剪辑</a:t>
            </a:r>
            <a:r>
              <a:rPr lang="zh-CN" altLang="en-US" b="1" dirty="0">
                <a:solidFill>
                  <a:schemeClr val="bg1"/>
                </a:solidFill>
                <a:latin typeface="微软雅黑" panose="020B0503020204020204" pitchFamily="34" charset="-122"/>
                <a:ea typeface="微软雅黑" panose="020B0503020204020204" pitchFamily="34" charset="-122"/>
              </a:rPr>
              <a:t>，</a:t>
            </a:r>
            <a:r>
              <a:rPr lang="zh-CN" altLang="en-US" b="1" dirty="0" smtClean="0">
                <a:solidFill>
                  <a:schemeClr val="bg1"/>
                </a:solidFill>
                <a:latin typeface="微软雅黑" panose="020B0503020204020204" pitchFamily="34" charset="-122"/>
                <a:ea typeface="微软雅黑" panose="020B0503020204020204" pitchFamily="34" charset="-122"/>
              </a:rPr>
              <a:t>一键成片；趣味特效，创意童趣</a:t>
            </a:r>
            <a:endParaRPr lang="zh-CN" altLang="en-US" b="1" dirty="0">
              <a:solidFill>
                <a:schemeClr val="bg1"/>
              </a:solidFill>
            </a:endParaRPr>
          </a:p>
        </p:txBody>
      </p:sp>
      <p:sp>
        <p:nvSpPr>
          <p:cNvPr id="25" name="矩形 24"/>
          <p:cNvSpPr/>
          <p:nvPr/>
        </p:nvSpPr>
        <p:spPr>
          <a:xfrm>
            <a:off x="988146" y="2060465"/>
            <a:ext cx="3493264" cy="1938992"/>
          </a:xfrm>
          <a:prstGeom prst="rect">
            <a:avLst/>
          </a:prstGeom>
        </p:spPr>
        <p:txBody>
          <a:bodyPr wrap="none">
            <a:spAutoFit/>
          </a:bodyPr>
          <a:lstStyle/>
          <a:p>
            <a:pPr algn="ctr">
              <a:lnSpc>
                <a:spcPct val="150000"/>
              </a:lnSpc>
            </a:pPr>
            <a:r>
              <a:rPr lang="zh-CN" altLang="en-US" sz="4000" b="1" spc="300" dirty="0" smtClean="0">
                <a:solidFill>
                  <a:schemeClr val="bg1"/>
                </a:solidFill>
                <a:latin typeface="微软雅黑" panose="020B0503020204020204" pitchFamily="34" charset="-122"/>
                <a:ea typeface="微软雅黑" panose="020B0503020204020204" pitchFamily="34" charset="-122"/>
              </a:rPr>
              <a:t>手表创作视频</a:t>
            </a:r>
            <a:endParaRPr lang="en-US" altLang="zh-CN" sz="4000" b="1" spc="300" dirty="0" smtClean="0">
              <a:solidFill>
                <a:schemeClr val="bg1"/>
              </a:solidFill>
              <a:latin typeface="微软雅黑" panose="020B0503020204020204" pitchFamily="34" charset="-122"/>
              <a:ea typeface="微软雅黑" panose="020B0503020204020204" pitchFamily="34" charset="-122"/>
            </a:endParaRPr>
          </a:p>
          <a:p>
            <a:pPr algn="ctr">
              <a:lnSpc>
                <a:spcPct val="150000"/>
              </a:lnSpc>
            </a:pPr>
            <a:r>
              <a:rPr lang="zh-CN" altLang="en-US" sz="4000" b="1" spc="300" dirty="0" smtClean="0">
                <a:solidFill>
                  <a:schemeClr val="bg1"/>
                </a:solidFill>
                <a:latin typeface="微软雅黑" panose="020B0503020204020204" pitchFamily="34" charset="-122"/>
                <a:ea typeface="微软雅黑" panose="020B0503020204020204" pitchFamily="34" charset="-122"/>
              </a:rPr>
              <a:t>也能简单有趣</a:t>
            </a:r>
            <a:endParaRPr lang="zh-CN" altLang="en-US" sz="4000" spc="300" dirty="0">
              <a:solidFill>
                <a:schemeClr val="bg1"/>
              </a:solidFill>
            </a:endParaRPr>
          </a:p>
        </p:txBody>
      </p:sp>
    </p:spTree>
    <p:extLst>
      <p:ext uri="{BB962C8B-B14F-4D97-AF65-F5344CB8AC3E}">
        <p14:creationId xmlns:p14="http://schemas.microsoft.com/office/powerpoint/2010/main" val="18453831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32321" y="750971"/>
            <a:ext cx="4644777" cy="662554"/>
          </a:xfrm>
          <a:prstGeom prst="rect">
            <a:avLst/>
          </a:prstGeom>
        </p:spPr>
        <p:txBody>
          <a:bodyPr wrap="square">
            <a:spAutoFit/>
          </a:bodyPr>
          <a:lstStyle/>
          <a:p>
            <a:pPr>
              <a:lnSpc>
                <a:spcPct val="150000"/>
              </a:lnSpc>
            </a:pPr>
            <a:r>
              <a:rPr lang="zh-CN" altLang="en-US" sz="2800" b="1" dirty="0" smtClean="0">
                <a:solidFill>
                  <a:schemeClr val="bg1"/>
                </a:solidFill>
                <a:latin typeface="微软雅黑" pitchFamily="34" charset="-122"/>
                <a:ea typeface="微软雅黑" pitchFamily="34" charset="-122"/>
              </a:rPr>
              <a:t>专为孩子设计的拍照模式</a:t>
            </a:r>
            <a:endParaRPr lang="zh-CN" altLang="en-US" sz="2800" b="1" dirty="0">
              <a:solidFill>
                <a:schemeClr val="bg1"/>
              </a:solidFill>
              <a:latin typeface="微软雅黑" pitchFamily="34" charset="-122"/>
              <a:ea typeface="微软雅黑" pitchFamily="34" charset="-122"/>
            </a:endParaRPr>
          </a:p>
        </p:txBody>
      </p:sp>
      <p:pic>
        <p:nvPicPr>
          <p:cNvPr id="5123"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85966" y="1492684"/>
            <a:ext cx="2443623" cy="3124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6" name="Picture 6" descr="C:\Users\HP\AppData\Local\Temp\企业微信截图_16202867693163.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2321" y="1492684"/>
            <a:ext cx="2434192" cy="3124876"/>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C:\Users\HP\AppData\Local\Temp\企业微信截图_16202870598939.png"/>
          <p:cNvPicPr>
            <a:picLocks noChangeAspect="1" noChangeArrowheads="1"/>
          </p:cNvPicPr>
          <p:nvPr/>
        </p:nvPicPr>
        <p:blipFill rotWithShape="1">
          <a:blip r:embed="rId5">
            <a:extLst>
              <a:ext uri="{28A0092B-C50C-407E-A947-70E740481C1C}">
                <a14:useLocalDpi xmlns:a14="http://schemas.microsoft.com/office/drawing/2010/main" val="0"/>
              </a:ext>
            </a:extLst>
          </a:blip>
          <a:srcRect l="27223" r="23997"/>
          <a:stretch/>
        </p:blipFill>
        <p:spPr bwMode="auto">
          <a:xfrm>
            <a:off x="5576130" y="1492684"/>
            <a:ext cx="3412324" cy="312487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207645" y="4768553"/>
            <a:ext cx="2324234" cy="458908"/>
          </a:xfrm>
          <a:prstGeom prst="rect">
            <a:avLst/>
          </a:prstGeom>
          <a:noFill/>
        </p:spPr>
        <p:txBody>
          <a:bodyPr wrap="square" rtlCol="0">
            <a:spAutoFit/>
          </a:bodyPr>
          <a:lstStyle/>
          <a:p>
            <a:pPr algn="ctr">
              <a:lnSpc>
                <a:spcPct val="150000"/>
              </a:lnSpc>
            </a:pPr>
            <a:r>
              <a:rPr lang="zh-CN" altLang="en-US" b="1" dirty="0" smtClean="0">
                <a:solidFill>
                  <a:schemeClr val="bg1"/>
                </a:solidFill>
                <a:latin typeface="微软雅黑" pitchFamily="34" charset="-122"/>
                <a:ea typeface="微软雅黑" pitchFamily="34" charset="-122"/>
              </a:rPr>
              <a:t>拍黑板</a:t>
            </a:r>
            <a:endParaRPr lang="zh-CN" altLang="en-US" b="1" dirty="0">
              <a:solidFill>
                <a:schemeClr val="bg1"/>
              </a:solidFill>
              <a:latin typeface="微软雅黑" pitchFamily="34" charset="-122"/>
              <a:ea typeface="微软雅黑" pitchFamily="34" charset="-122"/>
            </a:endParaRPr>
          </a:p>
        </p:txBody>
      </p:sp>
      <p:sp>
        <p:nvSpPr>
          <p:cNvPr id="14" name="TextBox 13"/>
          <p:cNvSpPr txBox="1"/>
          <p:nvPr/>
        </p:nvSpPr>
        <p:spPr>
          <a:xfrm>
            <a:off x="2785966" y="4773109"/>
            <a:ext cx="2324234" cy="458908"/>
          </a:xfrm>
          <a:prstGeom prst="rect">
            <a:avLst/>
          </a:prstGeom>
          <a:noFill/>
        </p:spPr>
        <p:txBody>
          <a:bodyPr wrap="square" rtlCol="0">
            <a:spAutoFit/>
          </a:bodyPr>
          <a:lstStyle/>
          <a:p>
            <a:pPr algn="ctr">
              <a:lnSpc>
                <a:spcPct val="150000"/>
              </a:lnSpc>
            </a:pPr>
            <a:r>
              <a:rPr lang="zh-CN" altLang="en-US" b="1" dirty="0" smtClean="0">
                <a:solidFill>
                  <a:schemeClr val="bg1"/>
                </a:solidFill>
                <a:latin typeface="微软雅黑" pitchFamily="34" charset="-122"/>
                <a:ea typeface="微软雅黑" pitchFamily="34" charset="-122"/>
              </a:rPr>
              <a:t>快拍</a:t>
            </a:r>
            <a:endParaRPr lang="zh-CN" altLang="en-US" b="1" dirty="0">
              <a:solidFill>
                <a:schemeClr val="bg1"/>
              </a:solidFill>
              <a:latin typeface="微软雅黑" pitchFamily="34" charset="-122"/>
              <a:ea typeface="微软雅黑" pitchFamily="34" charset="-122"/>
            </a:endParaRPr>
          </a:p>
        </p:txBody>
      </p:sp>
      <p:sp>
        <p:nvSpPr>
          <p:cNvPr id="15" name="TextBox 14"/>
          <p:cNvSpPr txBox="1"/>
          <p:nvPr/>
        </p:nvSpPr>
        <p:spPr>
          <a:xfrm>
            <a:off x="5920848" y="4773676"/>
            <a:ext cx="2324234" cy="458908"/>
          </a:xfrm>
          <a:prstGeom prst="rect">
            <a:avLst/>
          </a:prstGeom>
          <a:noFill/>
        </p:spPr>
        <p:txBody>
          <a:bodyPr wrap="square" rtlCol="0">
            <a:spAutoFit/>
          </a:bodyPr>
          <a:lstStyle/>
          <a:p>
            <a:pPr algn="ctr">
              <a:lnSpc>
                <a:spcPct val="150000"/>
              </a:lnSpc>
            </a:pPr>
            <a:r>
              <a:rPr lang="zh-CN" altLang="en-US" b="1" dirty="0" smtClean="0">
                <a:solidFill>
                  <a:schemeClr val="bg1"/>
                </a:solidFill>
                <a:latin typeface="微软雅黑" pitchFamily="34" charset="-122"/>
                <a:ea typeface="微软雅黑" pitchFamily="34" charset="-122"/>
              </a:rPr>
              <a:t>实况</a:t>
            </a:r>
            <a:endParaRPr lang="zh-CN" altLang="en-US" b="1" dirty="0">
              <a:solidFill>
                <a:schemeClr val="bg1"/>
              </a:solidFill>
              <a:latin typeface="微软雅黑" pitchFamily="34" charset="-122"/>
              <a:ea typeface="微软雅黑" pitchFamily="34" charset="-122"/>
            </a:endParaRPr>
          </a:p>
        </p:txBody>
      </p:sp>
      <p:sp>
        <p:nvSpPr>
          <p:cNvPr id="9" name="TextBox 8"/>
          <p:cNvSpPr txBox="1"/>
          <p:nvPr/>
        </p:nvSpPr>
        <p:spPr>
          <a:xfrm>
            <a:off x="132321" y="5312834"/>
            <a:ext cx="2434192" cy="700576"/>
          </a:xfrm>
          <a:prstGeom prst="rect">
            <a:avLst/>
          </a:prstGeom>
          <a:noFill/>
        </p:spPr>
        <p:txBody>
          <a:bodyPr wrap="square" rtlCol="0">
            <a:spAutoFit/>
          </a:bodyPr>
          <a:lstStyle/>
          <a:p>
            <a:pPr>
              <a:lnSpc>
                <a:spcPct val="150000"/>
              </a:lnSpc>
            </a:pPr>
            <a:r>
              <a:rPr lang="zh-CN" altLang="en-US" sz="1400" dirty="0" smtClean="0">
                <a:solidFill>
                  <a:schemeClr val="bg1"/>
                </a:solidFill>
                <a:latin typeface="微软雅黑" pitchFamily="34" charset="-122"/>
                <a:ea typeface="微软雅黑" pitchFamily="34" charset="-122"/>
              </a:rPr>
              <a:t>自动识别黑板，书本区域并剪切</a:t>
            </a:r>
            <a:endParaRPr lang="zh-CN" altLang="en-US" sz="1400" dirty="0">
              <a:solidFill>
                <a:schemeClr val="bg1"/>
              </a:solidFill>
              <a:latin typeface="微软雅黑" pitchFamily="34" charset="-122"/>
              <a:ea typeface="微软雅黑" pitchFamily="34" charset="-122"/>
            </a:endParaRPr>
          </a:p>
        </p:txBody>
      </p:sp>
      <p:sp>
        <p:nvSpPr>
          <p:cNvPr id="17" name="TextBox 16"/>
          <p:cNvSpPr txBox="1"/>
          <p:nvPr/>
        </p:nvSpPr>
        <p:spPr>
          <a:xfrm>
            <a:off x="2676007" y="5312834"/>
            <a:ext cx="2553581" cy="738664"/>
          </a:xfrm>
          <a:prstGeom prst="rect">
            <a:avLst/>
          </a:prstGeom>
          <a:noFill/>
        </p:spPr>
        <p:txBody>
          <a:bodyPr wrap="square" rtlCol="0">
            <a:spAutoFit/>
          </a:bodyPr>
          <a:lstStyle/>
          <a:p>
            <a:pPr>
              <a:lnSpc>
                <a:spcPct val="150000"/>
              </a:lnSpc>
            </a:pPr>
            <a:r>
              <a:rPr lang="zh-CN" altLang="en-US" sz="1400" dirty="0" smtClean="0">
                <a:solidFill>
                  <a:schemeClr val="bg1"/>
                </a:solidFill>
                <a:latin typeface="微软雅黑" pitchFamily="34" charset="-122"/>
                <a:ea typeface="微软雅黑" pitchFamily="34" charset="-122"/>
              </a:rPr>
              <a:t>有些瞬间总是稍纵即逝，翻起瞬间快速抓拍</a:t>
            </a:r>
            <a:endParaRPr lang="zh-CN" altLang="en-US" sz="1400" dirty="0">
              <a:solidFill>
                <a:schemeClr val="bg1"/>
              </a:solidFill>
              <a:latin typeface="微软雅黑" pitchFamily="34" charset="-122"/>
              <a:ea typeface="微软雅黑" pitchFamily="34" charset="-122"/>
            </a:endParaRPr>
          </a:p>
        </p:txBody>
      </p:sp>
      <p:sp>
        <p:nvSpPr>
          <p:cNvPr id="18" name="TextBox 17"/>
          <p:cNvSpPr txBox="1"/>
          <p:nvPr/>
        </p:nvSpPr>
        <p:spPr>
          <a:xfrm>
            <a:off x="5576130" y="5312834"/>
            <a:ext cx="3311496" cy="738664"/>
          </a:xfrm>
          <a:prstGeom prst="rect">
            <a:avLst/>
          </a:prstGeom>
          <a:noFill/>
        </p:spPr>
        <p:txBody>
          <a:bodyPr wrap="square" rtlCol="0">
            <a:spAutoFit/>
          </a:bodyPr>
          <a:lstStyle/>
          <a:p>
            <a:pPr>
              <a:lnSpc>
                <a:spcPct val="150000"/>
              </a:lnSpc>
            </a:pPr>
            <a:r>
              <a:rPr lang="zh-CN" altLang="en-US" sz="1400" dirty="0" smtClean="0">
                <a:solidFill>
                  <a:schemeClr val="bg1"/>
                </a:solidFill>
                <a:latin typeface="微软雅黑" pitchFamily="34" charset="-122"/>
                <a:ea typeface="微软雅黑" pitchFamily="34" charset="-122"/>
              </a:rPr>
              <a:t>孩子总是喜欢动的东西，实况可以让孩子的照片动起来</a:t>
            </a:r>
            <a:endParaRPr lang="zh-CN" altLang="en-US" sz="1400" dirty="0">
              <a:solidFill>
                <a:schemeClr val="bg1"/>
              </a:solidFill>
              <a:latin typeface="微软雅黑" pitchFamily="34" charset="-122"/>
              <a:ea typeface="微软雅黑" pitchFamily="34" charset="-122"/>
            </a:endParaRPr>
          </a:p>
        </p:txBody>
      </p:sp>
      <p:sp>
        <p:nvSpPr>
          <p:cNvPr id="10" name="TextBox 9"/>
          <p:cNvSpPr txBox="1"/>
          <p:nvPr/>
        </p:nvSpPr>
        <p:spPr>
          <a:xfrm>
            <a:off x="9161092" y="1734796"/>
            <a:ext cx="2862841" cy="1754326"/>
          </a:xfrm>
          <a:prstGeom prst="rect">
            <a:avLst/>
          </a:prstGeom>
          <a:noFill/>
        </p:spPr>
        <p:txBody>
          <a:bodyPr wrap="square" rtlCol="0">
            <a:spAutoFit/>
          </a:bodyPr>
          <a:lstStyle/>
          <a:p>
            <a:pPr marL="285750" indent="-285750">
              <a:lnSpc>
                <a:spcPct val="150000"/>
              </a:lnSpc>
              <a:buFont typeface="Arial" pitchFamily="34" charset="0"/>
              <a:buChar char="•"/>
            </a:pPr>
            <a:r>
              <a:rPr lang="zh-CN" altLang="en-US" dirty="0" smtClean="0">
                <a:solidFill>
                  <a:schemeClr val="bg1"/>
                </a:solidFill>
                <a:latin typeface="微软雅黑" pitchFamily="34" charset="-122"/>
                <a:ea typeface="微软雅黑" pitchFamily="34" charset="-122"/>
              </a:rPr>
              <a:t>支持语音控制“拍照”</a:t>
            </a:r>
            <a:endParaRPr lang="en-US" altLang="zh-CN" dirty="0" smtClean="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zh-CN" altLang="en-US" dirty="0" smtClean="0">
                <a:solidFill>
                  <a:schemeClr val="bg1"/>
                </a:solidFill>
                <a:latin typeface="微软雅黑" pitchFamily="34" charset="-122"/>
                <a:ea typeface="微软雅黑" pitchFamily="34" charset="-122"/>
              </a:rPr>
              <a:t>更多趣味玩法：美颜、贴纸相机、爱趣拍相机等</a:t>
            </a:r>
            <a:endParaRPr lang="zh-CN" altLang="en-US"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3191103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32321" y="750971"/>
            <a:ext cx="4644777" cy="662554"/>
          </a:xfrm>
          <a:prstGeom prst="rect">
            <a:avLst/>
          </a:prstGeom>
        </p:spPr>
        <p:txBody>
          <a:bodyPr wrap="square">
            <a:spAutoFit/>
          </a:bodyPr>
          <a:lstStyle/>
          <a:p>
            <a:pPr>
              <a:lnSpc>
                <a:spcPct val="150000"/>
              </a:lnSpc>
            </a:pPr>
            <a:r>
              <a:rPr lang="zh-CN" altLang="en-US" sz="2800" b="1" dirty="0" smtClean="0">
                <a:solidFill>
                  <a:schemeClr val="bg1"/>
                </a:solidFill>
                <a:latin typeface="微软雅黑" pitchFamily="34" charset="-122"/>
                <a:ea typeface="微软雅黑" pitchFamily="34" charset="-122"/>
              </a:rPr>
              <a:t>探索未知世界</a:t>
            </a:r>
            <a:endParaRPr lang="zh-CN" altLang="en-US" sz="2800" b="1" dirty="0">
              <a:solidFill>
                <a:schemeClr val="bg1"/>
              </a:solidFill>
              <a:latin typeface="微软雅黑" pitchFamily="34" charset="-122"/>
              <a:ea typeface="微软雅黑" pitchFamily="34" charset="-122"/>
            </a:endParaRPr>
          </a:p>
        </p:txBody>
      </p:sp>
      <p:pic>
        <p:nvPicPr>
          <p:cNvPr id="6146" name="Picture 2" descr="C:\Users\HP\AppData\Local\Temp\企业微信截图_16202955178195.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84456" y="1681269"/>
            <a:ext cx="5250494" cy="3556521"/>
          </a:xfrm>
          <a:prstGeom prst="rect">
            <a:avLst/>
          </a:prstGeom>
          <a:noFill/>
          <a:extLst>
            <a:ext uri="{909E8E84-426E-40DD-AFC4-6F175D3DCCD1}">
              <a14:hiddenFill xmlns:a14="http://schemas.microsoft.com/office/drawing/2010/main">
                <a:solidFill>
                  <a:srgbClr val="FFFFFF"/>
                </a:solidFill>
              </a14:hiddenFill>
            </a:ext>
          </a:extLst>
        </p:spPr>
      </p:pic>
      <p:pic>
        <p:nvPicPr>
          <p:cNvPr id="614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4645" y="1681269"/>
            <a:ext cx="5256341" cy="3565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334645" y="5425440"/>
            <a:ext cx="5172975" cy="458908"/>
          </a:xfrm>
          <a:prstGeom prst="rect">
            <a:avLst/>
          </a:prstGeom>
          <a:noFill/>
        </p:spPr>
        <p:txBody>
          <a:bodyPr wrap="square" rtlCol="0">
            <a:spAutoFit/>
          </a:bodyPr>
          <a:lstStyle/>
          <a:p>
            <a:pPr>
              <a:lnSpc>
                <a:spcPct val="150000"/>
              </a:lnSpc>
            </a:pPr>
            <a:r>
              <a:rPr lang="zh-CN" altLang="en-US" dirty="0" smtClean="0">
                <a:solidFill>
                  <a:schemeClr val="bg1"/>
                </a:solidFill>
                <a:latin typeface="微软雅黑" pitchFamily="34" charset="-122"/>
                <a:ea typeface="微软雅黑" pitchFamily="34" charset="-122"/>
              </a:rPr>
              <a:t>智能识物，帮孩子认识动植物，了解生活习性</a:t>
            </a:r>
            <a:endParaRPr lang="zh-CN" altLang="en-US" dirty="0">
              <a:solidFill>
                <a:schemeClr val="bg1"/>
              </a:solidFill>
              <a:latin typeface="微软雅黑" pitchFamily="34" charset="-122"/>
              <a:ea typeface="微软雅黑" pitchFamily="34" charset="-122"/>
            </a:endParaRPr>
          </a:p>
        </p:txBody>
      </p:sp>
      <p:sp>
        <p:nvSpPr>
          <p:cNvPr id="19" name="TextBox 18"/>
          <p:cNvSpPr txBox="1"/>
          <p:nvPr/>
        </p:nvSpPr>
        <p:spPr>
          <a:xfrm>
            <a:off x="6584456" y="5444565"/>
            <a:ext cx="5172975" cy="458908"/>
          </a:xfrm>
          <a:prstGeom prst="rect">
            <a:avLst/>
          </a:prstGeom>
          <a:noFill/>
        </p:spPr>
        <p:txBody>
          <a:bodyPr wrap="square" rtlCol="0">
            <a:spAutoFit/>
          </a:bodyPr>
          <a:lstStyle/>
          <a:p>
            <a:pPr>
              <a:lnSpc>
                <a:spcPct val="150000"/>
              </a:lnSpc>
            </a:pPr>
            <a:r>
              <a:rPr lang="zh-CN" altLang="en-US" dirty="0" smtClean="0">
                <a:solidFill>
                  <a:schemeClr val="bg1"/>
                </a:solidFill>
                <a:latin typeface="微软雅黑" pitchFamily="34" charset="-122"/>
                <a:ea typeface="微软雅黑" pitchFamily="34" charset="-122"/>
              </a:rPr>
              <a:t>探索星空，让看不见的星星也能呈现在眼前</a:t>
            </a:r>
            <a:endParaRPr lang="zh-CN" altLang="en-US"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9623723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32321" y="750971"/>
            <a:ext cx="4644777" cy="662554"/>
          </a:xfrm>
          <a:prstGeom prst="rect">
            <a:avLst/>
          </a:prstGeom>
        </p:spPr>
        <p:txBody>
          <a:bodyPr wrap="square">
            <a:spAutoFit/>
          </a:bodyPr>
          <a:lstStyle/>
          <a:p>
            <a:pPr>
              <a:lnSpc>
                <a:spcPct val="150000"/>
              </a:lnSpc>
            </a:pPr>
            <a:r>
              <a:rPr lang="zh-CN" altLang="en-US" sz="2800" b="1" dirty="0" smtClean="0">
                <a:solidFill>
                  <a:schemeClr val="bg1"/>
                </a:solidFill>
                <a:latin typeface="微软雅黑" pitchFamily="34" charset="-122"/>
                <a:ea typeface="微软雅黑" pitchFamily="34" charset="-122"/>
              </a:rPr>
              <a:t>更多外拍实用功能</a:t>
            </a:r>
            <a:endParaRPr lang="zh-CN" altLang="en-US" sz="2800" b="1" dirty="0">
              <a:solidFill>
                <a:schemeClr val="bg1"/>
              </a:solidFill>
              <a:latin typeface="微软雅黑" pitchFamily="34" charset="-122"/>
              <a:ea typeface="微软雅黑" pitchFamily="34" charset="-122"/>
            </a:endParaRPr>
          </a:p>
        </p:txBody>
      </p:sp>
      <p:sp>
        <p:nvSpPr>
          <p:cNvPr id="3" name="TextBox 2"/>
          <p:cNvSpPr txBox="1"/>
          <p:nvPr/>
        </p:nvSpPr>
        <p:spPr>
          <a:xfrm>
            <a:off x="1758309" y="4740637"/>
            <a:ext cx="1147261" cy="507831"/>
          </a:xfrm>
          <a:prstGeom prst="rect">
            <a:avLst/>
          </a:prstGeom>
          <a:noFill/>
        </p:spPr>
        <p:txBody>
          <a:bodyPr wrap="square" rtlCol="0">
            <a:spAutoFit/>
          </a:bodyPr>
          <a:lstStyle/>
          <a:p>
            <a:pPr>
              <a:lnSpc>
                <a:spcPct val="150000"/>
              </a:lnSpc>
            </a:pPr>
            <a:r>
              <a:rPr lang="zh-CN" altLang="en-US" dirty="0" smtClean="0">
                <a:solidFill>
                  <a:schemeClr val="bg1"/>
                </a:solidFill>
                <a:latin typeface="微软雅黑" pitchFamily="34" charset="-122"/>
                <a:ea typeface="微软雅黑" pitchFamily="34" charset="-122"/>
              </a:rPr>
              <a:t>扫码支付</a:t>
            </a:r>
            <a:endParaRPr lang="zh-CN" altLang="en-US" dirty="0">
              <a:solidFill>
                <a:schemeClr val="bg1"/>
              </a:solidFill>
              <a:latin typeface="微软雅黑" pitchFamily="34" charset="-122"/>
              <a:ea typeface="微软雅黑" pitchFamily="34" charset="-122"/>
            </a:endParaRPr>
          </a:p>
        </p:txBody>
      </p:sp>
      <p:sp>
        <p:nvSpPr>
          <p:cNvPr id="19" name="TextBox 18"/>
          <p:cNvSpPr txBox="1"/>
          <p:nvPr/>
        </p:nvSpPr>
        <p:spPr>
          <a:xfrm>
            <a:off x="6584455" y="4781908"/>
            <a:ext cx="5172975" cy="458908"/>
          </a:xfrm>
          <a:prstGeom prst="rect">
            <a:avLst/>
          </a:prstGeom>
          <a:noFill/>
        </p:spPr>
        <p:txBody>
          <a:bodyPr wrap="square" rtlCol="0">
            <a:spAutoFit/>
          </a:bodyPr>
          <a:lstStyle/>
          <a:p>
            <a:pPr>
              <a:lnSpc>
                <a:spcPct val="150000"/>
              </a:lnSpc>
            </a:pPr>
            <a:r>
              <a:rPr lang="zh-CN" altLang="en-US" dirty="0" smtClean="0">
                <a:solidFill>
                  <a:schemeClr val="bg1"/>
                </a:solidFill>
                <a:latin typeface="微软雅黑" pitchFamily="34" charset="-122"/>
                <a:ea typeface="微软雅黑" pitchFamily="34" charset="-122"/>
              </a:rPr>
              <a:t>拍立查，汉字、单词不会一扫即查</a:t>
            </a:r>
            <a:endParaRPr lang="zh-CN" altLang="en-US" dirty="0">
              <a:solidFill>
                <a:schemeClr val="bg1"/>
              </a:solidFill>
              <a:latin typeface="微软雅黑" pitchFamily="34" charset="-122"/>
              <a:ea typeface="微软雅黑" pitchFamily="34" charset="-122"/>
            </a:endParaRPr>
          </a:p>
        </p:txBody>
      </p:sp>
      <p:pic>
        <p:nvPicPr>
          <p:cNvPr id="7170" name="Picture 2" descr="C:\Users\HP\AppData\Local\Temp\企业微信截图_1620295987515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645" y="1866453"/>
            <a:ext cx="5011674" cy="245772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5919" y="1466673"/>
            <a:ext cx="3048000" cy="2857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539056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3854153" y="2415214"/>
            <a:ext cx="4666004" cy="646331"/>
          </a:xfrm>
          <a:prstGeom prst="rect">
            <a:avLst/>
          </a:prstGeom>
          <a:noFill/>
        </p:spPr>
        <p:txBody>
          <a:bodyPr wrap="square" rtlCol="0">
            <a:spAutoFit/>
          </a:bodyPr>
          <a:lstStyle/>
          <a:p>
            <a:r>
              <a:rPr lang="zh-CN" altLang="en-US" sz="3600" dirty="0" smtClean="0">
                <a:solidFill>
                  <a:schemeClr val="bg1"/>
                </a:solidFill>
                <a:latin typeface="微软雅黑" pitchFamily="34" charset="-122"/>
                <a:ea typeface="微软雅黑" pitchFamily="34" charset="-122"/>
              </a:rPr>
              <a:t>让家长更省心、放心</a:t>
            </a:r>
            <a:endParaRPr lang="en-US" altLang="zh-CN" sz="3600" dirty="0" smtClean="0">
              <a:solidFill>
                <a:schemeClr val="bg1"/>
              </a:solidFill>
              <a:latin typeface="微软雅黑" pitchFamily="34" charset="-122"/>
              <a:ea typeface="微软雅黑" pitchFamily="34" charset="-122"/>
            </a:endParaRPr>
          </a:p>
        </p:txBody>
      </p:sp>
      <p:sp>
        <p:nvSpPr>
          <p:cNvPr id="3" name="TextBox 2"/>
          <p:cNvSpPr txBox="1"/>
          <p:nvPr/>
        </p:nvSpPr>
        <p:spPr>
          <a:xfrm>
            <a:off x="3418317" y="3529413"/>
            <a:ext cx="922947" cy="461665"/>
          </a:xfrm>
          <a:prstGeom prst="rect">
            <a:avLst/>
          </a:prstGeom>
          <a:noFill/>
        </p:spPr>
        <p:txBody>
          <a:bodyPr wrap="square" rtlCol="0">
            <a:spAutoFit/>
          </a:bodyPr>
          <a:lstStyle/>
          <a:p>
            <a:r>
              <a:rPr lang="zh-CN" altLang="en-US" sz="2400" b="1" dirty="0" smtClean="0">
                <a:solidFill>
                  <a:schemeClr val="bg1"/>
                </a:solidFill>
                <a:latin typeface="微软雅黑" pitchFamily="34" charset="-122"/>
                <a:ea typeface="微软雅黑" pitchFamily="34" charset="-122"/>
              </a:rPr>
              <a:t>安全 </a:t>
            </a:r>
            <a:r>
              <a:rPr lang="en-US" altLang="zh-CN" sz="2400" b="1" dirty="0">
                <a:solidFill>
                  <a:schemeClr val="bg1"/>
                </a:solidFill>
                <a:latin typeface="微软雅黑" pitchFamily="34" charset="-122"/>
                <a:ea typeface="微软雅黑" pitchFamily="34" charset="-122"/>
              </a:rPr>
              <a:t> </a:t>
            </a:r>
            <a:endParaRPr lang="zh-CN" altLang="en-US" sz="2400" b="1" dirty="0">
              <a:solidFill>
                <a:schemeClr val="bg1"/>
              </a:solidFill>
              <a:latin typeface="微软雅黑" pitchFamily="34" charset="-122"/>
              <a:ea typeface="微软雅黑" pitchFamily="34" charset="-122"/>
            </a:endParaRPr>
          </a:p>
        </p:txBody>
      </p:sp>
      <p:sp>
        <p:nvSpPr>
          <p:cNvPr id="8" name="TextBox 7"/>
          <p:cNvSpPr txBox="1"/>
          <p:nvPr/>
        </p:nvSpPr>
        <p:spPr>
          <a:xfrm>
            <a:off x="5057686" y="3529413"/>
            <a:ext cx="922947" cy="461665"/>
          </a:xfrm>
          <a:prstGeom prst="rect">
            <a:avLst/>
          </a:prstGeom>
          <a:noFill/>
        </p:spPr>
        <p:txBody>
          <a:bodyPr wrap="square" rtlCol="0">
            <a:spAutoFit/>
          </a:bodyPr>
          <a:lstStyle/>
          <a:p>
            <a:r>
              <a:rPr lang="zh-CN" altLang="en-US" sz="2400" b="1" dirty="0">
                <a:solidFill>
                  <a:schemeClr val="bg1"/>
                </a:solidFill>
                <a:latin typeface="微软雅黑" pitchFamily="34" charset="-122"/>
                <a:ea typeface="微软雅黑" pitchFamily="34" charset="-122"/>
              </a:rPr>
              <a:t>品质</a:t>
            </a:r>
          </a:p>
        </p:txBody>
      </p:sp>
      <p:sp>
        <p:nvSpPr>
          <p:cNvPr id="9" name="TextBox 8"/>
          <p:cNvSpPr txBox="1"/>
          <p:nvPr/>
        </p:nvSpPr>
        <p:spPr>
          <a:xfrm>
            <a:off x="6585959" y="3529413"/>
            <a:ext cx="922947" cy="461665"/>
          </a:xfrm>
          <a:prstGeom prst="rect">
            <a:avLst/>
          </a:prstGeom>
          <a:noFill/>
        </p:spPr>
        <p:txBody>
          <a:bodyPr wrap="square" rtlCol="0">
            <a:spAutoFit/>
          </a:bodyPr>
          <a:lstStyle/>
          <a:p>
            <a:r>
              <a:rPr lang="zh-CN" altLang="en-US" sz="2400" b="1" dirty="0" smtClean="0">
                <a:solidFill>
                  <a:schemeClr val="bg1"/>
                </a:solidFill>
                <a:latin typeface="微软雅黑" pitchFamily="34" charset="-122"/>
                <a:ea typeface="微软雅黑" pitchFamily="34" charset="-122"/>
              </a:rPr>
              <a:t>续航</a:t>
            </a:r>
            <a:endParaRPr lang="zh-CN" altLang="en-US" sz="2400" b="1" dirty="0">
              <a:solidFill>
                <a:schemeClr val="bg1"/>
              </a:solidFill>
              <a:latin typeface="微软雅黑" pitchFamily="34" charset="-122"/>
              <a:ea typeface="微软雅黑" pitchFamily="34" charset="-122"/>
            </a:endParaRPr>
          </a:p>
        </p:txBody>
      </p:sp>
      <p:sp>
        <p:nvSpPr>
          <p:cNvPr id="10" name="TextBox 9"/>
          <p:cNvSpPr txBox="1"/>
          <p:nvPr/>
        </p:nvSpPr>
        <p:spPr>
          <a:xfrm>
            <a:off x="8208236" y="3529413"/>
            <a:ext cx="922947" cy="461665"/>
          </a:xfrm>
          <a:prstGeom prst="rect">
            <a:avLst/>
          </a:prstGeom>
          <a:noFill/>
        </p:spPr>
        <p:txBody>
          <a:bodyPr wrap="square" rtlCol="0">
            <a:spAutoFit/>
          </a:bodyPr>
          <a:lstStyle/>
          <a:p>
            <a:r>
              <a:rPr lang="zh-CN" altLang="en-US" sz="2400" b="1" dirty="0" smtClean="0">
                <a:solidFill>
                  <a:schemeClr val="bg1"/>
                </a:solidFill>
                <a:latin typeface="微软雅黑" pitchFamily="34" charset="-122"/>
                <a:ea typeface="微软雅黑" pitchFamily="34" charset="-122"/>
              </a:rPr>
              <a:t>管控</a:t>
            </a:r>
            <a:endParaRPr lang="zh-CN" altLang="en-US" sz="2400" b="1" dirty="0">
              <a:solidFill>
                <a:schemeClr val="bg1"/>
              </a:solidFill>
              <a:latin typeface="微软雅黑" pitchFamily="34" charset="-122"/>
              <a:ea typeface="微软雅黑" pitchFamily="34" charset="-122"/>
            </a:endParaRPr>
          </a:p>
        </p:txBody>
      </p:sp>
      <p:sp>
        <p:nvSpPr>
          <p:cNvPr id="4" name="椭圆 3"/>
          <p:cNvSpPr/>
          <p:nvPr/>
        </p:nvSpPr>
        <p:spPr>
          <a:xfrm>
            <a:off x="4609817" y="3688245"/>
            <a:ext cx="144000" cy="144000"/>
          </a:xfrm>
          <a:prstGeom prst="ellipse">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6115155" y="3695316"/>
            <a:ext cx="144000" cy="144000"/>
          </a:xfrm>
          <a:prstGeom prst="ellipse">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754523" y="3703716"/>
            <a:ext cx="144000" cy="144000"/>
          </a:xfrm>
          <a:prstGeom prst="ellipse">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881731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4354819" y="858175"/>
            <a:ext cx="3888336" cy="581057"/>
          </a:xfrm>
          <a:prstGeom prst="rect">
            <a:avLst/>
          </a:prstGeom>
          <a:noFill/>
        </p:spPr>
        <p:txBody>
          <a:bodyPr wrap="square" rtlCol="0">
            <a:spAutoFit/>
          </a:bodyPr>
          <a:lstStyle/>
          <a:p>
            <a:pPr>
              <a:lnSpc>
                <a:spcPct val="150000"/>
              </a:lnSpc>
            </a:pPr>
            <a:r>
              <a:rPr lang="zh-CN" altLang="en-US" sz="2400" b="1" dirty="0" smtClean="0">
                <a:solidFill>
                  <a:schemeClr val="bg1"/>
                </a:solidFill>
                <a:latin typeface="微软雅黑" pitchFamily="34" charset="-122"/>
                <a:ea typeface="微软雅黑" pitchFamily="34" charset="-122"/>
              </a:rPr>
              <a:t>实时状态守护</a:t>
            </a:r>
            <a:endParaRPr lang="en-US" altLang="zh-CN" sz="2400" b="1" dirty="0" smtClean="0">
              <a:solidFill>
                <a:schemeClr val="bg1"/>
              </a:solidFill>
              <a:latin typeface="微软雅黑" pitchFamily="34" charset="-122"/>
              <a:ea typeface="微软雅黑" pitchFamily="34" charset="-122"/>
            </a:endParaRPr>
          </a:p>
        </p:txBody>
      </p:sp>
      <p:grpSp>
        <p:nvGrpSpPr>
          <p:cNvPr id="11" name="组合 10"/>
          <p:cNvGrpSpPr/>
          <p:nvPr/>
        </p:nvGrpSpPr>
        <p:grpSpPr>
          <a:xfrm>
            <a:off x="1257591" y="911600"/>
            <a:ext cx="2695575" cy="5829301"/>
            <a:chOff x="1257591" y="585786"/>
            <a:chExt cx="2695575" cy="5829301"/>
          </a:xfrm>
        </p:grpSpPr>
        <p:grpSp>
          <p:nvGrpSpPr>
            <p:cNvPr id="8" name="组合 7"/>
            <p:cNvGrpSpPr/>
            <p:nvPr/>
          </p:nvGrpSpPr>
          <p:grpSpPr>
            <a:xfrm>
              <a:off x="1257591" y="585786"/>
              <a:ext cx="2695575" cy="5829301"/>
              <a:chOff x="1257591" y="585786"/>
              <a:chExt cx="2695575" cy="5829301"/>
            </a:xfrm>
          </p:grpSpPr>
          <p:pic>
            <p:nvPicPr>
              <p:cNvPr id="1026" name="Picture 2" descr="C:\Users\HP\AppData\Local\Temp\企业微信截图_1620182702807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7591" y="585786"/>
                <a:ext cx="2695575" cy="5829301"/>
              </a:xfrm>
              <a:prstGeom prst="rect">
                <a:avLst/>
              </a:prstGeom>
              <a:noFill/>
              <a:extLst>
                <a:ext uri="{909E8E84-426E-40DD-AFC4-6F175D3DCCD1}">
                  <a14:hiddenFill xmlns:a14="http://schemas.microsoft.com/office/drawing/2010/main">
                    <a:solidFill>
                      <a:srgbClr val="FFFFFF"/>
                    </a:solidFill>
                  </a14:hiddenFill>
                </a:ext>
              </a:extLst>
            </p:spPr>
          </p:pic>
          <p:sp>
            <p:nvSpPr>
              <p:cNvPr id="3" name="圆角矩形 2"/>
              <p:cNvSpPr/>
              <p:nvPr/>
            </p:nvSpPr>
            <p:spPr>
              <a:xfrm>
                <a:off x="2640649" y="4426721"/>
                <a:ext cx="972000" cy="216000"/>
              </a:xfrm>
              <a:prstGeom prst="roundRect">
                <a:avLst/>
              </a:prstGeom>
              <a:solidFill>
                <a:schemeClr val="accent6">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28" name="Picture 4" descr="C:\Users\HP\AppData\Local\Temp\ee5fe9a0-3324-4267-9fcf-c5642576d25b.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05378" y="4426721"/>
              <a:ext cx="228600" cy="2286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752187" y="4393711"/>
              <a:ext cx="697627" cy="246221"/>
            </a:xfrm>
            <a:prstGeom prst="rect">
              <a:avLst/>
            </a:prstGeom>
            <a:noFill/>
          </p:spPr>
          <p:txBody>
            <a:bodyPr wrap="none" rtlCol="0">
              <a:spAutoFit/>
            </a:bodyPr>
            <a:lstStyle/>
            <a:p>
              <a:r>
                <a:rPr lang="zh-CN" altLang="en-US" sz="1000" b="1" dirty="0" smtClean="0">
                  <a:solidFill>
                    <a:schemeClr val="bg1"/>
                  </a:solidFill>
                  <a:latin typeface="微软雅黑" pitchFamily="34" charset="-122"/>
                  <a:ea typeface="微软雅黑" pitchFamily="34" charset="-122"/>
                </a:rPr>
                <a:t>心情不错</a:t>
              </a:r>
              <a:endParaRPr lang="zh-CN" altLang="en-US" sz="1000" b="1" dirty="0">
                <a:solidFill>
                  <a:schemeClr val="bg1"/>
                </a:solidFill>
                <a:latin typeface="微软雅黑" pitchFamily="34" charset="-122"/>
                <a:ea typeface="微软雅黑" pitchFamily="34" charset="-122"/>
              </a:endParaRPr>
            </a:p>
          </p:txBody>
        </p:sp>
      </p:grpSp>
      <p:sp>
        <p:nvSpPr>
          <p:cNvPr id="15" name="TextBox 14"/>
          <p:cNvSpPr txBox="1"/>
          <p:nvPr/>
        </p:nvSpPr>
        <p:spPr>
          <a:xfrm>
            <a:off x="4354819" y="1457201"/>
            <a:ext cx="7429832" cy="1338828"/>
          </a:xfrm>
          <a:prstGeom prst="rect">
            <a:avLst/>
          </a:prstGeom>
          <a:noFill/>
        </p:spPr>
        <p:txBody>
          <a:bodyPr wrap="square" rtlCol="0">
            <a:spAutoFit/>
          </a:bodyPr>
          <a:lstStyle/>
          <a:p>
            <a:pPr>
              <a:lnSpc>
                <a:spcPct val="150000"/>
              </a:lnSpc>
            </a:pPr>
            <a:r>
              <a:rPr lang="zh-CN" altLang="en-US" dirty="0" smtClean="0">
                <a:solidFill>
                  <a:schemeClr val="bg1"/>
                </a:solidFill>
                <a:latin typeface="微软雅黑" pitchFamily="34" charset="-122"/>
                <a:ea typeface="微软雅黑" pitchFamily="34" charset="-122"/>
              </a:rPr>
              <a:t>家长看到的不是一个冰冷的位置信息，而是</a:t>
            </a:r>
            <a:r>
              <a:rPr lang="zh-CN" altLang="en-US" b="1" dirty="0" smtClean="0">
                <a:solidFill>
                  <a:srgbClr val="C00000"/>
                </a:solidFill>
                <a:latin typeface="微软雅黑" pitchFamily="34" charset="-122"/>
                <a:ea typeface="微软雅黑" pitchFamily="34" charset="-122"/>
              </a:rPr>
              <a:t>感受到的是孩子的状态</a:t>
            </a:r>
            <a:r>
              <a:rPr lang="zh-CN" altLang="en-US" dirty="0" smtClean="0">
                <a:solidFill>
                  <a:schemeClr val="bg1"/>
                </a:solidFill>
                <a:latin typeface="微软雅黑" pitchFamily="34" charset="-122"/>
                <a:ea typeface="微软雅黑" pitchFamily="34" charset="-122"/>
              </a:rPr>
              <a:t>，比如 “孩子在学校、目前正在坐着的状态应该是在上课，心情不错，上课应该挺积极”、</a:t>
            </a:r>
            <a:r>
              <a:rPr lang="zh-CN" altLang="en-US" dirty="0">
                <a:solidFill>
                  <a:schemeClr val="bg1"/>
                </a:solidFill>
                <a:latin typeface="微软雅黑" pitchFamily="34" charset="-122"/>
                <a:ea typeface="微软雅黑" pitchFamily="34" charset="-122"/>
              </a:rPr>
              <a:t> “孩子在走路回家的路上，预计</a:t>
            </a:r>
            <a:r>
              <a:rPr lang="en-US" altLang="zh-CN" dirty="0">
                <a:solidFill>
                  <a:schemeClr val="bg1"/>
                </a:solidFill>
                <a:latin typeface="微软雅黑" pitchFamily="34" charset="-122"/>
                <a:ea typeface="微软雅黑" pitchFamily="34" charset="-122"/>
              </a:rPr>
              <a:t>10</a:t>
            </a:r>
            <a:r>
              <a:rPr lang="zh-CN" altLang="en-US" dirty="0">
                <a:solidFill>
                  <a:schemeClr val="bg1"/>
                </a:solidFill>
                <a:latin typeface="微软雅黑" pitchFamily="34" charset="-122"/>
                <a:ea typeface="微软雅黑" pitchFamily="34" charset="-122"/>
              </a:rPr>
              <a:t>分钟后可以到家”</a:t>
            </a:r>
            <a:endParaRPr lang="en-US" altLang="zh-CN" dirty="0" smtClean="0">
              <a:solidFill>
                <a:schemeClr val="bg1"/>
              </a:solidFill>
              <a:latin typeface="微软雅黑" pitchFamily="34" charset="-122"/>
              <a:ea typeface="微软雅黑" pitchFamily="34" charset="-122"/>
            </a:endParaRPr>
          </a:p>
        </p:txBody>
      </p:sp>
      <p:pic>
        <p:nvPicPr>
          <p:cNvPr id="1030" name="Picture 6" descr="C:\Users\HP\AppData\Local\Temp\企业微信截图_16201838215537.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31886" y="2855851"/>
            <a:ext cx="7275697" cy="2283202"/>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4431886" y="5261945"/>
            <a:ext cx="7275697" cy="1338828"/>
          </a:xfrm>
          <a:prstGeom prst="rect">
            <a:avLst/>
          </a:prstGeom>
          <a:noFill/>
        </p:spPr>
        <p:txBody>
          <a:bodyPr wrap="square" rtlCol="0">
            <a:spAutoFit/>
          </a:bodyPr>
          <a:lstStyle/>
          <a:p>
            <a:pPr>
              <a:lnSpc>
                <a:spcPct val="150000"/>
              </a:lnSpc>
            </a:pPr>
            <a:r>
              <a:rPr lang="zh-CN" altLang="en-US" dirty="0">
                <a:solidFill>
                  <a:schemeClr val="bg1"/>
                </a:solidFill>
                <a:latin typeface="微软雅黑" pitchFamily="34" charset="-122"/>
                <a:ea typeface="微软雅黑" pitchFamily="34" charset="-122"/>
              </a:rPr>
              <a:t>用</a:t>
            </a:r>
            <a:r>
              <a:rPr lang="zh-CN" altLang="en-US" dirty="0" smtClean="0">
                <a:solidFill>
                  <a:schemeClr val="bg1"/>
                </a:solidFill>
                <a:latin typeface="微软雅黑" pitchFamily="34" charset="-122"/>
                <a:ea typeface="微软雅黑" pitchFamily="34" charset="-122"/>
              </a:rPr>
              <a:t>到的技术包括：独立的</a:t>
            </a:r>
            <a:r>
              <a:rPr lang="en-US" altLang="zh-CN" dirty="0" smtClean="0">
                <a:solidFill>
                  <a:schemeClr val="bg1"/>
                </a:solidFill>
                <a:latin typeface="微软雅黑" pitchFamily="34" charset="-122"/>
                <a:ea typeface="微软雅黑" pitchFamily="34" charset="-122"/>
              </a:rPr>
              <a:t>GPS</a:t>
            </a:r>
            <a:r>
              <a:rPr lang="zh-CN" altLang="en-US" dirty="0" smtClean="0">
                <a:solidFill>
                  <a:schemeClr val="bg1"/>
                </a:solidFill>
                <a:latin typeface="微软雅黑" pitchFamily="34" charset="-122"/>
                <a:ea typeface="微软雅黑" pitchFamily="34" charset="-122"/>
              </a:rPr>
              <a:t>、心率传感器、儿童行为状态识别算法 </a:t>
            </a:r>
            <a:r>
              <a:rPr lang="zh-CN" altLang="en-US" dirty="0">
                <a:solidFill>
                  <a:schemeClr val="bg1"/>
                </a:solidFill>
                <a:latin typeface="微软雅黑" pitchFamily="34" charset="-122"/>
                <a:ea typeface="微软雅黑" pitchFamily="34" charset="-122"/>
              </a:rPr>
              <a:t>、低功耗</a:t>
            </a:r>
            <a:r>
              <a:rPr lang="zh-CN" altLang="en-US" dirty="0" smtClean="0">
                <a:solidFill>
                  <a:schemeClr val="bg1"/>
                </a:solidFill>
                <a:latin typeface="微软雅黑" pitchFamily="34" charset="-122"/>
                <a:ea typeface="微软雅黑" pitchFamily="34" charset="-122"/>
              </a:rPr>
              <a:t>方案设计、儿童运动状态算法、儿童心情识别算法、儿童体温筛查算法等；</a:t>
            </a:r>
            <a:endParaRPr lang="zh-CN" altLang="en-US" dirty="0">
              <a:solidFill>
                <a:schemeClr val="bg1"/>
              </a:solidFill>
              <a:latin typeface="微软雅黑" pitchFamily="34" charset="-122"/>
              <a:ea typeface="微软雅黑" pitchFamily="34" charset="-122"/>
            </a:endParaRPr>
          </a:p>
        </p:txBody>
      </p:sp>
      <p:sp>
        <p:nvSpPr>
          <p:cNvPr id="4" name="TextBox 3"/>
          <p:cNvSpPr txBox="1"/>
          <p:nvPr/>
        </p:nvSpPr>
        <p:spPr>
          <a:xfrm>
            <a:off x="176383" y="100965"/>
            <a:ext cx="1054411" cy="523220"/>
          </a:xfrm>
          <a:prstGeom prst="rect">
            <a:avLst/>
          </a:prstGeom>
          <a:noFill/>
        </p:spPr>
        <p:txBody>
          <a:bodyPr wrap="square" rtlCol="0">
            <a:spAutoFit/>
          </a:bodyPr>
          <a:lstStyle/>
          <a:p>
            <a:r>
              <a:rPr lang="zh-CN" altLang="en-US" sz="2800" b="1" dirty="0" smtClean="0">
                <a:solidFill>
                  <a:schemeClr val="bg1"/>
                </a:solidFill>
                <a:latin typeface="微软雅黑" pitchFamily="34" charset="-122"/>
                <a:ea typeface="微软雅黑" pitchFamily="34" charset="-122"/>
              </a:rPr>
              <a:t>安全</a:t>
            </a:r>
            <a:endParaRPr lang="zh-CN" altLang="en-US" sz="28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6110297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7277616" y="816610"/>
            <a:ext cx="3888336" cy="581057"/>
          </a:xfrm>
          <a:prstGeom prst="rect">
            <a:avLst/>
          </a:prstGeom>
          <a:noFill/>
        </p:spPr>
        <p:txBody>
          <a:bodyPr wrap="square" rtlCol="0">
            <a:spAutoFit/>
          </a:bodyPr>
          <a:lstStyle/>
          <a:p>
            <a:pPr>
              <a:lnSpc>
                <a:spcPct val="150000"/>
              </a:lnSpc>
            </a:pPr>
            <a:r>
              <a:rPr lang="zh-CN" altLang="en-US" sz="2400" b="1" dirty="0" smtClean="0">
                <a:solidFill>
                  <a:schemeClr val="bg1"/>
                </a:solidFill>
                <a:latin typeface="微软雅黑" pitchFamily="34" charset="-122"/>
                <a:ea typeface="微软雅黑" pitchFamily="34" charset="-122"/>
              </a:rPr>
              <a:t>全天心情记录</a:t>
            </a:r>
            <a:endParaRPr lang="en-US" altLang="zh-CN" sz="2400" b="1" dirty="0" smtClean="0">
              <a:solidFill>
                <a:schemeClr val="bg1"/>
              </a:solidFill>
              <a:latin typeface="微软雅黑" pitchFamily="34" charset="-122"/>
              <a:ea typeface="微软雅黑" pitchFamily="34" charset="-122"/>
            </a:endParaRPr>
          </a:p>
        </p:txBody>
      </p:sp>
      <p:grpSp>
        <p:nvGrpSpPr>
          <p:cNvPr id="11" name="组合 10"/>
          <p:cNvGrpSpPr/>
          <p:nvPr/>
        </p:nvGrpSpPr>
        <p:grpSpPr>
          <a:xfrm>
            <a:off x="1092840" y="943610"/>
            <a:ext cx="2695575" cy="5829301"/>
            <a:chOff x="1257591" y="585786"/>
            <a:chExt cx="2695575" cy="5829301"/>
          </a:xfrm>
        </p:grpSpPr>
        <p:grpSp>
          <p:nvGrpSpPr>
            <p:cNvPr id="8" name="组合 7"/>
            <p:cNvGrpSpPr/>
            <p:nvPr/>
          </p:nvGrpSpPr>
          <p:grpSpPr>
            <a:xfrm>
              <a:off x="1257591" y="585786"/>
              <a:ext cx="2695575" cy="5829301"/>
              <a:chOff x="1257591" y="585786"/>
              <a:chExt cx="2695575" cy="5829301"/>
            </a:xfrm>
          </p:grpSpPr>
          <p:pic>
            <p:nvPicPr>
              <p:cNvPr id="1026" name="Picture 2" descr="C:\Users\HP\AppData\Local\Temp\企业微信截图_1620182702807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7591" y="585786"/>
                <a:ext cx="2695575" cy="5829301"/>
              </a:xfrm>
              <a:prstGeom prst="rect">
                <a:avLst/>
              </a:prstGeom>
              <a:noFill/>
              <a:extLst>
                <a:ext uri="{909E8E84-426E-40DD-AFC4-6F175D3DCCD1}">
                  <a14:hiddenFill xmlns:a14="http://schemas.microsoft.com/office/drawing/2010/main">
                    <a:solidFill>
                      <a:srgbClr val="FFFFFF"/>
                    </a:solidFill>
                  </a14:hiddenFill>
                </a:ext>
              </a:extLst>
            </p:spPr>
          </p:pic>
          <p:sp>
            <p:nvSpPr>
              <p:cNvPr id="3" name="圆角矩形 2"/>
              <p:cNvSpPr/>
              <p:nvPr/>
            </p:nvSpPr>
            <p:spPr>
              <a:xfrm>
                <a:off x="2640649" y="4426721"/>
                <a:ext cx="972000" cy="216000"/>
              </a:xfrm>
              <a:prstGeom prst="roundRect">
                <a:avLst/>
              </a:prstGeom>
              <a:solidFill>
                <a:schemeClr val="accent6">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28" name="Picture 4" descr="C:\Users\HP\AppData\Local\Temp\ee5fe9a0-3324-4267-9fcf-c5642576d25b.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05378" y="4426721"/>
              <a:ext cx="228600" cy="2286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752187" y="4393711"/>
              <a:ext cx="697627" cy="246221"/>
            </a:xfrm>
            <a:prstGeom prst="rect">
              <a:avLst/>
            </a:prstGeom>
            <a:noFill/>
          </p:spPr>
          <p:txBody>
            <a:bodyPr wrap="none" rtlCol="0">
              <a:spAutoFit/>
            </a:bodyPr>
            <a:lstStyle/>
            <a:p>
              <a:r>
                <a:rPr lang="zh-CN" altLang="en-US" sz="1000" b="1" dirty="0" smtClean="0">
                  <a:solidFill>
                    <a:schemeClr val="bg1"/>
                  </a:solidFill>
                  <a:latin typeface="微软雅黑" pitchFamily="34" charset="-122"/>
                  <a:ea typeface="微软雅黑" pitchFamily="34" charset="-122"/>
                </a:rPr>
                <a:t>心情不错</a:t>
              </a:r>
              <a:endParaRPr lang="zh-CN" altLang="en-US" sz="1000" b="1" dirty="0">
                <a:solidFill>
                  <a:schemeClr val="bg1"/>
                </a:solidFill>
                <a:latin typeface="微软雅黑" pitchFamily="34" charset="-122"/>
                <a:ea typeface="微软雅黑" pitchFamily="34" charset="-122"/>
              </a:endParaRPr>
            </a:p>
          </p:txBody>
        </p:sp>
      </p:grpSp>
      <p:pic>
        <p:nvPicPr>
          <p:cNvPr id="2050" name="Picture 2" descr="C:\Users\HP\AppData\Local\Temp\企业微信截图_162018396447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88415" y="943609"/>
            <a:ext cx="3325164" cy="582930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直接箭头连接符 4"/>
          <p:cNvCxnSpPr>
            <a:stCxn id="3" idx="3"/>
          </p:cNvCxnSpPr>
          <p:nvPr/>
        </p:nvCxnSpPr>
        <p:spPr>
          <a:xfrm>
            <a:off x="3447898" y="4892545"/>
            <a:ext cx="97381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417751" y="1658761"/>
            <a:ext cx="4366900" cy="1754326"/>
          </a:xfrm>
          <a:prstGeom prst="rect">
            <a:avLst/>
          </a:prstGeom>
          <a:noFill/>
        </p:spPr>
        <p:txBody>
          <a:bodyPr wrap="square" rtlCol="0">
            <a:spAutoFit/>
          </a:bodyPr>
          <a:lstStyle/>
          <a:p>
            <a:pPr>
              <a:lnSpc>
                <a:spcPct val="150000"/>
              </a:lnSpc>
            </a:pPr>
            <a:r>
              <a:rPr lang="zh-CN" altLang="en-US" dirty="0" smtClean="0">
                <a:solidFill>
                  <a:schemeClr val="bg1"/>
                </a:solidFill>
                <a:latin typeface="微软雅黑" pitchFamily="34" charset="-122"/>
                <a:ea typeface="微软雅黑" pitchFamily="34" charset="-122"/>
              </a:rPr>
              <a:t>除了能够看到孩子的实时状态外，还可以了解到孩子</a:t>
            </a:r>
            <a:r>
              <a:rPr lang="zh-CN" altLang="en-US" b="1" dirty="0" smtClean="0">
                <a:solidFill>
                  <a:srgbClr val="C00000"/>
                </a:solidFill>
                <a:latin typeface="微软雅黑" pitchFamily="34" charset="-122"/>
                <a:ea typeface="微软雅黑" pitchFamily="34" charset="-122"/>
              </a:rPr>
              <a:t>全天心情</a:t>
            </a:r>
            <a:r>
              <a:rPr lang="zh-CN" altLang="en-US" dirty="0" smtClean="0">
                <a:solidFill>
                  <a:schemeClr val="bg1"/>
                </a:solidFill>
                <a:latin typeface="微软雅黑" pitchFamily="34" charset="-122"/>
                <a:ea typeface="微软雅黑" pitchFamily="34" charset="-122"/>
              </a:rPr>
              <a:t>的变化，关注孩子的情绪变化，能够更好的了解孩子状态，与孩子沟通</a:t>
            </a:r>
            <a:endParaRPr lang="en-US" altLang="zh-CN" dirty="0" smtClean="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46335482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4200995" y="496543"/>
            <a:ext cx="3888336" cy="581057"/>
          </a:xfrm>
          <a:prstGeom prst="rect">
            <a:avLst/>
          </a:prstGeom>
          <a:noFill/>
        </p:spPr>
        <p:txBody>
          <a:bodyPr wrap="square" rtlCol="0">
            <a:spAutoFit/>
          </a:bodyPr>
          <a:lstStyle/>
          <a:p>
            <a:pPr>
              <a:lnSpc>
                <a:spcPct val="150000"/>
              </a:lnSpc>
            </a:pPr>
            <a:r>
              <a:rPr lang="zh-CN" altLang="en-US" sz="2400" b="1" dirty="0" smtClean="0">
                <a:solidFill>
                  <a:schemeClr val="bg1"/>
                </a:solidFill>
                <a:latin typeface="微软雅黑" pitchFamily="34" charset="-122"/>
                <a:ea typeface="微软雅黑" pitchFamily="34" charset="-122"/>
              </a:rPr>
              <a:t>全天体温及心率变化监测</a:t>
            </a:r>
            <a:endParaRPr lang="en-US" altLang="zh-CN" sz="2400" b="1" dirty="0" smtClean="0">
              <a:solidFill>
                <a:schemeClr val="bg1"/>
              </a:solidFill>
              <a:latin typeface="微软雅黑" pitchFamily="34" charset="-122"/>
              <a:ea typeface="微软雅黑" pitchFamily="34" charset="-122"/>
            </a:endParaRPr>
          </a:p>
        </p:txBody>
      </p:sp>
      <p:grpSp>
        <p:nvGrpSpPr>
          <p:cNvPr id="11" name="组合 10"/>
          <p:cNvGrpSpPr/>
          <p:nvPr/>
        </p:nvGrpSpPr>
        <p:grpSpPr>
          <a:xfrm>
            <a:off x="205422" y="548828"/>
            <a:ext cx="2695575" cy="5829301"/>
            <a:chOff x="1257591" y="585786"/>
            <a:chExt cx="2695575" cy="5829301"/>
          </a:xfrm>
        </p:grpSpPr>
        <p:grpSp>
          <p:nvGrpSpPr>
            <p:cNvPr id="8" name="组合 7"/>
            <p:cNvGrpSpPr/>
            <p:nvPr/>
          </p:nvGrpSpPr>
          <p:grpSpPr>
            <a:xfrm>
              <a:off x="1257591" y="585786"/>
              <a:ext cx="2695575" cy="5829301"/>
              <a:chOff x="1257591" y="585786"/>
              <a:chExt cx="2695575" cy="5829301"/>
            </a:xfrm>
          </p:grpSpPr>
          <p:pic>
            <p:nvPicPr>
              <p:cNvPr id="1026" name="Picture 2" descr="C:\Users\HP\AppData\Local\Temp\企业微信截图_1620182702807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7591" y="585786"/>
                <a:ext cx="2695575" cy="5829301"/>
              </a:xfrm>
              <a:prstGeom prst="rect">
                <a:avLst/>
              </a:prstGeom>
              <a:noFill/>
              <a:extLst>
                <a:ext uri="{909E8E84-426E-40DD-AFC4-6F175D3DCCD1}">
                  <a14:hiddenFill xmlns:a14="http://schemas.microsoft.com/office/drawing/2010/main">
                    <a:solidFill>
                      <a:srgbClr val="FFFFFF"/>
                    </a:solidFill>
                  </a14:hiddenFill>
                </a:ext>
              </a:extLst>
            </p:spPr>
          </p:pic>
          <p:sp>
            <p:nvSpPr>
              <p:cNvPr id="3" name="圆角矩形 2"/>
              <p:cNvSpPr/>
              <p:nvPr/>
            </p:nvSpPr>
            <p:spPr>
              <a:xfrm>
                <a:off x="2640649" y="4426721"/>
                <a:ext cx="972000" cy="216000"/>
              </a:xfrm>
              <a:prstGeom prst="roundRect">
                <a:avLst/>
              </a:prstGeom>
              <a:solidFill>
                <a:schemeClr val="accent6">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28" name="Picture 4" descr="C:\Users\HP\AppData\Local\Temp\ee5fe9a0-3324-4267-9fcf-c5642576d25b.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05378" y="4426721"/>
              <a:ext cx="228600" cy="2286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752187" y="4393711"/>
              <a:ext cx="697627" cy="246221"/>
            </a:xfrm>
            <a:prstGeom prst="rect">
              <a:avLst/>
            </a:prstGeom>
            <a:noFill/>
          </p:spPr>
          <p:txBody>
            <a:bodyPr wrap="none" rtlCol="0">
              <a:spAutoFit/>
            </a:bodyPr>
            <a:lstStyle/>
            <a:p>
              <a:r>
                <a:rPr lang="zh-CN" altLang="en-US" sz="1000" b="1" dirty="0" smtClean="0">
                  <a:solidFill>
                    <a:schemeClr val="bg1"/>
                  </a:solidFill>
                  <a:latin typeface="微软雅黑" pitchFamily="34" charset="-122"/>
                  <a:ea typeface="微软雅黑" pitchFamily="34" charset="-122"/>
                </a:rPr>
                <a:t>心情不错</a:t>
              </a:r>
              <a:endParaRPr lang="zh-CN" altLang="en-US" sz="1000" b="1" dirty="0">
                <a:solidFill>
                  <a:schemeClr val="bg1"/>
                </a:solidFill>
                <a:latin typeface="微软雅黑" pitchFamily="34" charset="-122"/>
                <a:ea typeface="微软雅黑" pitchFamily="34" charset="-122"/>
              </a:endParaRPr>
            </a:p>
          </p:txBody>
        </p:sp>
      </p:grpSp>
      <p:cxnSp>
        <p:nvCxnSpPr>
          <p:cNvPr id="5" name="直接箭头连接符 4"/>
          <p:cNvCxnSpPr>
            <a:stCxn id="3" idx="3"/>
            <a:endCxn id="4" idx="1"/>
          </p:cNvCxnSpPr>
          <p:nvPr/>
        </p:nvCxnSpPr>
        <p:spPr>
          <a:xfrm>
            <a:off x="2560480" y="4497763"/>
            <a:ext cx="674704" cy="301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816555" y="1257109"/>
            <a:ext cx="4366900" cy="2585323"/>
          </a:xfrm>
          <a:prstGeom prst="rect">
            <a:avLst/>
          </a:prstGeom>
          <a:noFill/>
        </p:spPr>
        <p:txBody>
          <a:bodyPr wrap="square" rtlCol="0">
            <a:spAutoFit/>
          </a:bodyPr>
          <a:lstStyle/>
          <a:p>
            <a:pPr>
              <a:lnSpc>
                <a:spcPct val="150000"/>
              </a:lnSpc>
            </a:pPr>
            <a:r>
              <a:rPr lang="zh-CN" altLang="en-US" dirty="0" smtClean="0">
                <a:solidFill>
                  <a:schemeClr val="bg1"/>
                </a:solidFill>
                <a:latin typeface="微软雅黑" pitchFamily="34" charset="-122"/>
                <a:ea typeface="微软雅黑" pitchFamily="34" charset="-122"/>
              </a:rPr>
              <a:t>全天体温筛查，能够实时检测孩子体温变化的趋势，体温异常时能第一时间通知家长和孩子，孩子发烧状态时能够</a:t>
            </a:r>
            <a:r>
              <a:rPr lang="zh-CN" altLang="en-US" b="1" dirty="0" smtClean="0">
                <a:solidFill>
                  <a:srgbClr val="C00000"/>
                </a:solidFill>
                <a:latin typeface="微软雅黑" pitchFamily="34" charset="-122"/>
                <a:ea typeface="微软雅黑" pitchFamily="34" charset="-122"/>
              </a:rPr>
              <a:t>实时看到体温是在上升还是下降</a:t>
            </a:r>
            <a:r>
              <a:rPr lang="zh-CN" altLang="en-US" dirty="0" smtClean="0">
                <a:solidFill>
                  <a:schemeClr val="bg1"/>
                </a:solidFill>
                <a:latin typeface="微软雅黑" pitchFamily="34" charset="-122"/>
                <a:ea typeface="微软雅黑" pitchFamily="34" charset="-122"/>
              </a:rPr>
              <a:t>，比体温计、额温枪更加方便（该功能与中山大学附属东华医院进行了临床验证）</a:t>
            </a:r>
            <a:endParaRPr lang="en-US" altLang="zh-CN" dirty="0" smtClean="0">
              <a:solidFill>
                <a:schemeClr val="bg1"/>
              </a:solidFill>
              <a:latin typeface="微软雅黑" pitchFamily="34" charset="-122"/>
              <a:ea typeface="微软雅黑" pitchFamily="34" charset="-122"/>
            </a:endParaRPr>
          </a:p>
        </p:txBody>
      </p:sp>
      <p:sp>
        <p:nvSpPr>
          <p:cNvPr id="14" name="TextBox 13"/>
          <p:cNvSpPr txBox="1"/>
          <p:nvPr/>
        </p:nvSpPr>
        <p:spPr>
          <a:xfrm>
            <a:off x="7817981" y="4082114"/>
            <a:ext cx="4366900" cy="1754326"/>
          </a:xfrm>
          <a:prstGeom prst="rect">
            <a:avLst/>
          </a:prstGeom>
          <a:noFill/>
        </p:spPr>
        <p:txBody>
          <a:bodyPr wrap="square" rtlCol="0">
            <a:spAutoFit/>
          </a:bodyPr>
          <a:lstStyle/>
          <a:p>
            <a:pPr>
              <a:lnSpc>
                <a:spcPct val="150000"/>
              </a:lnSpc>
            </a:pPr>
            <a:r>
              <a:rPr lang="zh-CN" altLang="en-US" dirty="0" smtClean="0">
                <a:solidFill>
                  <a:schemeClr val="bg1"/>
                </a:solidFill>
                <a:latin typeface="微软雅黑" pitchFamily="34" charset="-122"/>
                <a:ea typeface="微软雅黑" pitchFamily="34" charset="-122"/>
              </a:rPr>
              <a:t>全天心率检测，能够记录全天安静时的心率，</a:t>
            </a:r>
            <a:r>
              <a:rPr lang="zh-CN" altLang="en-US" b="1" dirty="0" smtClean="0">
                <a:solidFill>
                  <a:srgbClr val="C00000"/>
                </a:solidFill>
                <a:latin typeface="微软雅黑" pitchFamily="34" charset="-122"/>
                <a:ea typeface="微软雅黑" pitchFamily="34" charset="-122"/>
              </a:rPr>
              <a:t>心率过高时会及时提醒</a:t>
            </a:r>
            <a:r>
              <a:rPr lang="zh-CN" altLang="en-US" dirty="0" smtClean="0">
                <a:solidFill>
                  <a:schemeClr val="bg1"/>
                </a:solidFill>
                <a:latin typeface="微软雅黑" pitchFamily="34" charset="-122"/>
                <a:ea typeface="微软雅黑" pitchFamily="34" charset="-122"/>
              </a:rPr>
              <a:t>，也能记录孩子运动时的心率，心率的变化是反应孩子体质状态的重要特征</a:t>
            </a:r>
            <a:endParaRPr lang="en-US" altLang="zh-CN" dirty="0" smtClean="0">
              <a:solidFill>
                <a:schemeClr val="bg1"/>
              </a:solidFill>
              <a:latin typeface="微软雅黑" pitchFamily="34" charset="-122"/>
              <a:ea typeface="微软雅黑" pitchFamily="34" charset="-122"/>
            </a:endParaRPr>
          </a:p>
        </p:txBody>
      </p:sp>
      <p:pic>
        <p:nvPicPr>
          <p:cNvPr id="4" name="Picture 2" descr="C:\Users\HP\AppData\Local\Temp\企业微信截图_16202609262885.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35184" y="2840031"/>
            <a:ext cx="2181823" cy="332149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C:\Users\HP\AppData\Local\Temp\企业微信截图_1620260990150.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93253" y="2229743"/>
            <a:ext cx="2067224" cy="3931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703778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6337444" y="458787"/>
            <a:ext cx="3888336" cy="581057"/>
          </a:xfrm>
          <a:prstGeom prst="rect">
            <a:avLst/>
          </a:prstGeom>
          <a:noFill/>
        </p:spPr>
        <p:txBody>
          <a:bodyPr wrap="square" rtlCol="0">
            <a:spAutoFit/>
          </a:bodyPr>
          <a:lstStyle/>
          <a:p>
            <a:pPr>
              <a:lnSpc>
                <a:spcPct val="150000"/>
              </a:lnSpc>
            </a:pPr>
            <a:r>
              <a:rPr lang="zh-CN" altLang="en-US" sz="2400" b="1" dirty="0" smtClean="0">
                <a:solidFill>
                  <a:schemeClr val="bg1"/>
                </a:solidFill>
                <a:latin typeface="微软雅黑" pitchFamily="34" charset="-122"/>
                <a:ea typeface="微软雅黑" pitchFamily="34" charset="-122"/>
              </a:rPr>
              <a:t>高精度轨迹和全天安全守护</a:t>
            </a:r>
            <a:endParaRPr lang="en-US" altLang="zh-CN" sz="2400" b="1" dirty="0" smtClean="0">
              <a:solidFill>
                <a:schemeClr val="bg1"/>
              </a:solidFill>
              <a:latin typeface="微软雅黑" pitchFamily="34" charset="-122"/>
              <a:ea typeface="微软雅黑" pitchFamily="34" charset="-122"/>
            </a:endParaRPr>
          </a:p>
        </p:txBody>
      </p:sp>
      <p:sp>
        <p:nvSpPr>
          <p:cNvPr id="16" name="TextBox 15"/>
          <p:cNvSpPr txBox="1"/>
          <p:nvPr/>
        </p:nvSpPr>
        <p:spPr>
          <a:xfrm>
            <a:off x="6144424" y="1223073"/>
            <a:ext cx="5802597" cy="3831818"/>
          </a:xfrm>
          <a:prstGeom prst="rect">
            <a:avLst/>
          </a:prstGeom>
          <a:noFill/>
        </p:spPr>
        <p:txBody>
          <a:bodyPr wrap="square" rtlCol="0">
            <a:spAutoFit/>
          </a:bodyPr>
          <a:lstStyle/>
          <a:p>
            <a:pPr>
              <a:lnSpc>
                <a:spcPct val="150000"/>
              </a:lnSpc>
            </a:pPr>
            <a:r>
              <a:rPr lang="zh-CN" altLang="en-US" b="1" dirty="0" smtClean="0">
                <a:solidFill>
                  <a:srgbClr val="C00000"/>
                </a:solidFill>
                <a:latin typeface="微软雅黑" pitchFamily="34" charset="-122"/>
                <a:ea typeface="微软雅黑" pitchFamily="34" charset="-122"/>
              </a:rPr>
              <a:t>独立的</a:t>
            </a:r>
            <a:r>
              <a:rPr lang="en-US" altLang="zh-CN" b="1" dirty="0" smtClean="0">
                <a:solidFill>
                  <a:srgbClr val="C00000"/>
                </a:solidFill>
                <a:latin typeface="微软雅黑" pitchFamily="34" charset="-122"/>
                <a:ea typeface="微软雅黑" pitchFamily="34" charset="-122"/>
              </a:rPr>
              <a:t>GPS</a:t>
            </a:r>
            <a:r>
              <a:rPr lang="zh-CN" altLang="en-US" dirty="0" smtClean="0">
                <a:solidFill>
                  <a:schemeClr val="bg1"/>
                </a:solidFill>
                <a:latin typeface="微软雅黑" pitchFamily="34" charset="-122"/>
                <a:ea typeface="微软雅黑" pitchFamily="34" charset="-122"/>
              </a:rPr>
              <a:t>，结合圆极化天线方案（专利技术）室外定位</a:t>
            </a:r>
            <a:r>
              <a:rPr lang="zh-CN" altLang="en-US" b="1" dirty="0" smtClean="0">
                <a:solidFill>
                  <a:srgbClr val="C00000"/>
                </a:solidFill>
                <a:latin typeface="微软雅黑" pitchFamily="34" charset="-122"/>
                <a:ea typeface="微软雅黑" pitchFamily="34" charset="-122"/>
              </a:rPr>
              <a:t>信号提升</a:t>
            </a:r>
            <a:r>
              <a:rPr lang="en-US" altLang="zh-CN" b="1" dirty="0" smtClean="0">
                <a:solidFill>
                  <a:srgbClr val="C00000"/>
                </a:solidFill>
                <a:latin typeface="微软雅黑" pitchFamily="34" charset="-122"/>
                <a:ea typeface="微软雅黑" pitchFamily="34" charset="-122"/>
              </a:rPr>
              <a:t>1</a:t>
            </a:r>
            <a:r>
              <a:rPr lang="zh-CN" altLang="en-US" b="1" dirty="0" smtClean="0">
                <a:solidFill>
                  <a:srgbClr val="C00000"/>
                </a:solidFill>
                <a:latin typeface="微软雅黑" pitchFamily="34" charset="-122"/>
                <a:ea typeface="微软雅黑" pitchFamily="34" charset="-122"/>
              </a:rPr>
              <a:t>倍以上，定位更精准</a:t>
            </a:r>
            <a:endParaRPr lang="en-US" altLang="zh-CN" b="1" dirty="0" smtClean="0">
              <a:solidFill>
                <a:srgbClr val="C00000"/>
              </a:solidFill>
              <a:latin typeface="微软雅黑" pitchFamily="34" charset="-122"/>
              <a:ea typeface="微软雅黑" pitchFamily="34" charset="-122"/>
            </a:endParaRPr>
          </a:p>
          <a:p>
            <a:pPr>
              <a:lnSpc>
                <a:spcPct val="150000"/>
              </a:lnSpc>
            </a:pPr>
            <a:endParaRPr lang="en-US" altLang="zh-CN" dirty="0" smtClean="0">
              <a:solidFill>
                <a:schemeClr val="bg1"/>
              </a:solidFill>
              <a:latin typeface="微软雅黑" pitchFamily="34" charset="-122"/>
              <a:ea typeface="微软雅黑" pitchFamily="34" charset="-122"/>
            </a:endParaRPr>
          </a:p>
          <a:p>
            <a:pPr>
              <a:lnSpc>
                <a:spcPct val="150000"/>
              </a:lnSpc>
            </a:pPr>
            <a:r>
              <a:rPr lang="zh-CN" altLang="en-US" b="1" dirty="0" smtClean="0">
                <a:solidFill>
                  <a:srgbClr val="C00000"/>
                </a:solidFill>
                <a:latin typeface="微软雅黑" pitchFamily="34" charset="-122"/>
                <a:ea typeface="微软雅黑" pitchFamily="34" charset="-122"/>
              </a:rPr>
              <a:t>低功耗方案设计</a:t>
            </a:r>
            <a:r>
              <a:rPr lang="zh-CN" altLang="en-US" dirty="0" smtClean="0">
                <a:solidFill>
                  <a:schemeClr val="bg1"/>
                </a:solidFill>
                <a:latin typeface="微软雅黑" pitchFamily="34" charset="-122"/>
                <a:ea typeface="微软雅黑" pitchFamily="34" charset="-122"/>
              </a:rPr>
              <a:t>，室外状态</a:t>
            </a:r>
            <a:r>
              <a:rPr lang="en-US" altLang="zh-CN" dirty="0" smtClean="0">
                <a:solidFill>
                  <a:schemeClr val="bg1"/>
                </a:solidFill>
                <a:latin typeface="微软雅黑" pitchFamily="34" charset="-122"/>
                <a:ea typeface="微软雅黑" pitchFamily="34" charset="-122"/>
              </a:rPr>
              <a:t>5</a:t>
            </a:r>
            <a:r>
              <a:rPr lang="zh-CN" altLang="en-US" dirty="0" smtClean="0">
                <a:solidFill>
                  <a:schemeClr val="bg1"/>
                </a:solidFill>
                <a:latin typeface="微软雅黑" pitchFamily="34" charset="-122"/>
                <a:ea typeface="微软雅黑" pitchFamily="34" charset="-122"/>
              </a:rPr>
              <a:t>秒钟定位一次</a:t>
            </a:r>
            <a:r>
              <a:rPr lang="zh-CN" altLang="en-US" b="1" dirty="0" smtClean="0">
                <a:solidFill>
                  <a:srgbClr val="C00000"/>
                </a:solidFill>
                <a:latin typeface="微软雅黑" pitchFamily="34" charset="-122"/>
                <a:ea typeface="微软雅黑" pitchFamily="34" charset="-122"/>
              </a:rPr>
              <a:t>高精度的还原孩子的轨迹</a:t>
            </a:r>
            <a:endParaRPr lang="en-US" altLang="zh-CN" b="1" dirty="0" smtClean="0">
              <a:solidFill>
                <a:srgbClr val="C00000"/>
              </a:solidFill>
              <a:latin typeface="微软雅黑" pitchFamily="34" charset="-122"/>
              <a:ea typeface="微软雅黑" pitchFamily="34" charset="-122"/>
            </a:endParaRPr>
          </a:p>
          <a:p>
            <a:pPr>
              <a:lnSpc>
                <a:spcPct val="150000"/>
              </a:lnSpc>
            </a:pPr>
            <a:endParaRPr lang="en-US" altLang="zh-CN" dirty="0" smtClean="0">
              <a:solidFill>
                <a:schemeClr val="bg1"/>
              </a:solidFill>
              <a:latin typeface="微软雅黑" pitchFamily="34" charset="-122"/>
              <a:ea typeface="微软雅黑" pitchFamily="34" charset="-122"/>
            </a:endParaRPr>
          </a:p>
          <a:p>
            <a:pPr>
              <a:lnSpc>
                <a:spcPct val="150000"/>
              </a:lnSpc>
            </a:pPr>
            <a:r>
              <a:rPr lang="zh-CN" altLang="en-US" dirty="0" smtClean="0">
                <a:solidFill>
                  <a:schemeClr val="bg1"/>
                </a:solidFill>
                <a:latin typeface="微软雅黑" pitchFamily="34" charset="-122"/>
                <a:ea typeface="微软雅黑" pitchFamily="34" charset="-122"/>
              </a:rPr>
              <a:t>通过精度轨迹结合个性化算法，家长不打开手机也能及时的知道孩子是否到校、离校、到家、离家、是否路上逗留</a:t>
            </a:r>
            <a:endParaRPr lang="en-US" altLang="zh-CN" dirty="0" smtClean="0">
              <a:solidFill>
                <a:schemeClr val="bg1"/>
              </a:solidFill>
              <a:latin typeface="微软雅黑" pitchFamily="34" charset="-122"/>
              <a:ea typeface="微软雅黑" pitchFamily="34" charset="-122"/>
            </a:endParaRPr>
          </a:p>
        </p:txBody>
      </p:sp>
      <p:pic>
        <p:nvPicPr>
          <p:cNvPr id="15" name="VUE_20210223083125 (1)">
            <a:hlinkClick r:id="" action="ppaction://media"/>
            <a:extLst>
              <a:ext uri="{FF2B5EF4-FFF2-40B4-BE49-F238E27FC236}">
                <a16:creationId xmlns:a16="http://schemas.microsoft.com/office/drawing/2014/main" id="{CF1185DE-FCD9-46D0-99BC-B436DB729AA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8916" r="8697"/>
          <a:stretch/>
        </p:blipFill>
        <p:spPr>
          <a:xfrm>
            <a:off x="473366" y="1077600"/>
            <a:ext cx="2440939" cy="5262845"/>
          </a:xfrm>
          <a:prstGeom prst="rect">
            <a:avLst/>
          </a:prstGeom>
        </p:spPr>
      </p:pic>
      <p:pic>
        <p:nvPicPr>
          <p:cNvPr id="17" name="图片 16">
            <a:extLst>
              <a:ext uri="{FF2B5EF4-FFF2-40B4-BE49-F238E27FC236}">
                <a16:creationId xmlns:a16="http://schemas.microsoft.com/office/drawing/2014/main" id="{DA3803B1-C5D6-4C34-8889-ACEED4EEBE9E}"/>
              </a:ext>
            </a:extLst>
          </p:cNvPr>
          <p:cNvPicPr>
            <a:picLocks noChangeAspect="1"/>
          </p:cNvPicPr>
          <p:nvPr/>
        </p:nvPicPr>
        <p:blipFill>
          <a:blip r:embed="rId6"/>
          <a:stretch>
            <a:fillRect/>
          </a:stretch>
        </p:blipFill>
        <p:spPr>
          <a:xfrm>
            <a:off x="3178908" y="1077600"/>
            <a:ext cx="2392950" cy="526284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95545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967"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5"/>
                                        </p:tgtEl>
                                      </p:cBhvr>
                                    </p:cmd>
                                  </p:childTnLst>
                                </p:cTn>
                              </p:par>
                            </p:childTnLst>
                          </p:cTn>
                        </p:par>
                      </p:childTnLst>
                    </p:cTn>
                  </p:par>
                </p:childTnLst>
              </p:cTn>
              <p:nextCondLst>
                <p:cond evt="onClick" delay="0">
                  <p:tgtEl>
                    <p:spTgt spid="15"/>
                  </p:tgtEl>
                </p:cond>
              </p:nextCondLst>
            </p:seq>
            <p:video>
              <p:cMediaNode vol="80000">
                <p:cTn id="12" fill="hold" display="0">
                  <p:stCondLst>
                    <p:cond delay="indefinite"/>
                  </p:stCondLst>
                </p:cTn>
                <p:tgtEl>
                  <p:spTgt spid="15"/>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218" name="Picture 2" descr="C:\Users\HP\AppData\Local\Temp\企业微信截图_162019906732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19" y="1093863"/>
            <a:ext cx="5935376" cy="44515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6246976" y="973166"/>
            <a:ext cx="5631679" cy="1200329"/>
          </a:xfrm>
          <a:prstGeom prst="rect">
            <a:avLst/>
          </a:prstGeom>
          <a:noFill/>
        </p:spPr>
        <p:txBody>
          <a:bodyPr wrap="square" rtlCol="0">
            <a:spAutoFit/>
          </a:bodyPr>
          <a:lstStyle/>
          <a:p>
            <a:pPr>
              <a:lnSpc>
                <a:spcPct val="150000"/>
              </a:lnSpc>
            </a:pPr>
            <a:r>
              <a:rPr lang="zh-CN" altLang="en-US" sz="2400" b="1" dirty="0" smtClean="0">
                <a:solidFill>
                  <a:schemeClr val="bg1"/>
                </a:solidFill>
                <a:latin typeface="微软雅黑" pitchFamily="34" charset="-122"/>
                <a:ea typeface="微软雅黑" pitchFamily="34" charset="-122"/>
              </a:rPr>
              <a:t>针对孩子设计的视频通话，只为让家长更放心</a:t>
            </a:r>
            <a:endParaRPr lang="en-US" altLang="zh-CN" sz="2400" b="1" dirty="0" smtClean="0">
              <a:solidFill>
                <a:schemeClr val="bg1"/>
              </a:solidFill>
              <a:latin typeface="微软雅黑" pitchFamily="34" charset="-122"/>
              <a:ea typeface="微软雅黑" pitchFamily="34" charset="-122"/>
            </a:endParaRPr>
          </a:p>
        </p:txBody>
      </p:sp>
      <p:sp>
        <p:nvSpPr>
          <p:cNvPr id="11" name="TextBox 10"/>
          <p:cNvSpPr txBox="1"/>
          <p:nvPr/>
        </p:nvSpPr>
        <p:spPr>
          <a:xfrm>
            <a:off x="6142657" y="2442466"/>
            <a:ext cx="5915458" cy="2169825"/>
          </a:xfrm>
          <a:prstGeom prst="rect">
            <a:avLst/>
          </a:prstGeom>
          <a:noFill/>
        </p:spPr>
        <p:txBody>
          <a:bodyPr wrap="square" rtlCol="0">
            <a:spAutoFit/>
          </a:bodyPr>
          <a:lstStyle/>
          <a:p>
            <a:pPr marL="285750" indent="-285750">
              <a:lnSpc>
                <a:spcPct val="150000"/>
              </a:lnSpc>
              <a:buFont typeface="Arial" pitchFamily="34" charset="0"/>
              <a:buChar char="•"/>
            </a:pPr>
            <a:r>
              <a:rPr lang="zh-CN" altLang="en-US" b="1" dirty="0" smtClean="0">
                <a:solidFill>
                  <a:srgbClr val="C00000"/>
                </a:solidFill>
                <a:latin typeface="微软雅黑" pitchFamily="34" charset="-122"/>
                <a:ea typeface="微软雅黑" pitchFamily="34" charset="-122"/>
              </a:rPr>
              <a:t>视频通话来电预览</a:t>
            </a:r>
            <a:r>
              <a:rPr lang="zh-CN" altLang="en-US" dirty="0" smtClean="0">
                <a:solidFill>
                  <a:schemeClr val="bg1"/>
                </a:solidFill>
                <a:latin typeface="微软雅黑" pitchFamily="34" charset="-122"/>
                <a:ea typeface="微软雅黑" pitchFamily="34" charset="-122"/>
              </a:rPr>
              <a:t>，没接通也能提前了解孩子那边的状态</a:t>
            </a:r>
            <a:endParaRPr lang="en-US" altLang="zh-CN" dirty="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en-US" altLang="zh-CN" b="1" dirty="0" smtClean="0">
                <a:solidFill>
                  <a:srgbClr val="C00000"/>
                </a:solidFill>
                <a:latin typeface="微软雅黑" pitchFamily="34" charset="-122"/>
                <a:ea typeface="微软雅黑" pitchFamily="34" charset="-122"/>
              </a:rPr>
              <a:t>720P</a:t>
            </a:r>
            <a:r>
              <a:rPr lang="zh-CN" altLang="en-US" b="1" dirty="0" smtClean="0">
                <a:solidFill>
                  <a:srgbClr val="C00000"/>
                </a:solidFill>
                <a:latin typeface="微软雅黑" pitchFamily="34" charset="-122"/>
                <a:ea typeface="微软雅黑" pitchFamily="34" charset="-122"/>
              </a:rPr>
              <a:t>高清视频</a:t>
            </a:r>
            <a:r>
              <a:rPr lang="zh-CN" altLang="en-US" dirty="0" smtClean="0">
                <a:solidFill>
                  <a:schemeClr val="bg1"/>
                </a:solidFill>
                <a:latin typeface="微软雅黑" pitchFamily="34" charset="-122"/>
                <a:ea typeface="微软雅黑" pitchFamily="34" charset="-122"/>
              </a:rPr>
              <a:t>，看的更清楚</a:t>
            </a:r>
            <a:endParaRPr lang="en-US" altLang="zh-CN" dirty="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zh-CN" altLang="en-US" b="1" dirty="0" smtClean="0">
                <a:solidFill>
                  <a:srgbClr val="C00000"/>
                </a:solidFill>
                <a:latin typeface="微软雅黑" pitchFamily="34" charset="-122"/>
                <a:ea typeface="微软雅黑" pitchFamily="34" charset="-122"/>
              </a:rPr>
              <a:t>前后摄随意切换</a:t>
            </a:r>
            <a:r>
              <a:rPr lang="zh-CN" altLang="en-US" dirty="0" smtClean="0">
                <a:solidFill>
                  <a:schemeClr val="bg1"/>
                </a:solidFill>
                <a:latin typeface="微软雅黑" pitchFamily="34" charset="-122"/>
                <a:ea typeface="微软雅黑" pitchFamily="34" charset="-122"/>
              </a:rPr>
              <a:t>，看孩子、看环境都可以</a:t>
            </a:r>
            <a:endParaRPr lang="en-US" altLang="zh-CN" dirty="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zh-CN" altLang="en-US" b="1" dirty="0" smtClean="0">
                <a:solidFill>
                  <a:srgbClr val="C00000"/>
                </a:solidFill>
                <a:latin typeface="微软雅黑" pitchFamily="34" charset="-122"/>
                <a:ea typeface="微软雅黑" pitchFamily="34" charset="-122"/>
              </a:rPr>
              <a:t>双摄同开</a:t>
            </a:r>
            <a:r>
              <a:rPr lang="zh-CN" altLang="en-US" dirty="0" smtClean="0">
                <a:solidFill>
                  <a:schemeClr val="bg1"/>
                </a:solidFill>
                <a:latin typeface="微软雅黑" pitchFamily="34" charset="-122"/>
                <a:ea typeface="微软雅黑" pitchFamily="34" charset="-122"/>
              </a:rPr>
              <a:t>，更加精准的确定孩子的位置</a:t>
            </a:r>
            <a:endParaRPr lang="en-US" altLang="zh-CN" dirty="0" smtClean="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378956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45" name="组合 44"/>
          <p:cNvGrpSpPr/>
          <p:nvPr/>
        </p:nvGrpSpPr>
        <p:grpSpPr>
          <a:xfrm>
            <a:off x="7048554" y="2036808"/>
            <a:ext cx="2048507" cy="764445"/>
            <a:chOff x="5292478" y="838789"/>
            <a:chExt cx="2048507" cy="764445"/>
          </a:xfrm>
        </p:grpSpPr>
        <p:sp>
          <p:nvSpPr>
            <p:cNvPr id="9" name="文本框 8"/>
            <p:cNvSpPr txBox="1"/>
            <p:nvPr/>
          </p:nvSpPr>
          <p:spPr>
            <a:xfrm>
              <a:off x="5306454" y="838789"/>
              <a:ext cx="2034531" cy="461665"/>
            </a:xfrm>
            <a:prstGeom prst="rect">
              <a:avLst/>
            </a:prstGeom>
            <a:noFill/>
          </p:spPr>
          <p:txBody>
            <a:bodyPr wrap="none" rtlCol="0">
              <a:spAutoFit/>
            </a:bodyPr>
            <a:lstStyle/>
            <a:p>
              <a:r>
                <a:rPr lang="zh-CN" altLang="en-US" sz="2400" b="1" dirty="0" smtClean="0">
                  <a:solidFill>
                    <a:schemeClr val="bg1"/>
                  </a:solidFill>
                  <a:cs typeface="+mn-ea"/>
                  <a:sym typeface="+mn-lt"/>
                </a:rPr>
                <a:t>新产品</a:t>
              </a:r>
              <a:r>
                <a:rPr lang="en-US" altLang="zh-CN" sz="2400" b="1" dirty="0" smtClean="0">
                  <a:solidFill>
                    <a:schemeClr val="bg1"/>
                  </a:solidFill>
                  <a:cs typeface="+mn-ea"/>
                  <a:sym typeface="+mn-lt"/>
                </a:rPr>
                <a:t>Z7</a:t>
              </a:r>
              <a:r>
                <a:rPr lang="zh-CN" altLang="en-US" sz="2400" b="1" dirty="0" smtClean="0">
                  <a:solidFill>
                    <a:schemeClr val="bg1"/>
                  </a:solidFill>
                  <a:cs typeface="+mn-ea"/>
                  <a:sym typeface="+mn-lt"/>
                </a:rPr>
                <a:t>介绍</a:t>
              </a:r>
              <a:endParaRPr lang="zh-CN" altLang="en-US" sz="2400" b="1" dirty="0">
                <a:solidFill>
                  <a:schemeClr val="bg1"/>
                </a:solidFill>
                <a:cs typeface="+mn-ea"/>
                <a:sym typeface="+mn-lt"/>
              </a:endParaRPr>
            </a:p>
          </p:txBody>
        </p:sp>
        <p:sp>
          <p:nvSpPr>
            <p:cNvPr id="10" name="矩形 9"/>
            <p:cNvSpPr/>
            <p:nvPr/>
          </p:nvSpPr>
          <p:spPr>
            <a:xfrm>
              <a:off x="5292478" y="1141569"/>
              <a:ext cx="184731" cy="461665"/>
            </a:xfrm>
            <a:prstGeom prst="rect">
              <a:avLst/>
            </a:prstGeom>
          </p:spPr>
          <p:txBody>
            <a:bodyPr wrap="none">
              <a:spAutoFit/>
            </a:bodyPr>
            <a:lstStyle/>
            <a:p>
              <a:endParaRPr lang="zh-CN" altLang="en-US" sz="2400" dirty="0">
                <a:solidFill>
                  <a:schemeClr val="bg1"/>
                </a:solidFill>
                <a:cs typeface="+mn-ea"/>
                <a:sym typeface="+mn-lt"/>
              </a:endParaRPr>
            </a:p>
          </p:txBody>
        </p:sp>
      </p:grpSp>
      <p:grpSp>
        <p:nvGrpSpPr>
          <p:cNvPr id="46" name="组合 45"/>
          <p:cNvGrpSpPr/>
          <p:nvPr/>
        </p:nvGrpSpPr>
        <p:grpSpPr>
          <a:xfrm>
            <a:off x="7048554" y="2900904"/>
            <a:ext cx="2983059" cy="764445"/>
            <a:chOff x="6021094" y="2540233"/>
            <a:chExt cx="2983059" cy="764445"/>
          </a:xfrm>
        </p:grpSpPr>
        <p:sp>
          <p:nvSpPr>
            <p:cNvPr id="15" name="文本框 14"/>
            <p:cNvSpPr txBox="1"/>
            <p:nvPr/>
          </p:nvSpPr>
          <p:spPr>
            <a:xfrm>
              <a:off x="6035070" y="2540233"/>
              <a:ext cx="2969083" cy="461665"/>
            </a:xfrm>
            <a:prstGeom prst="rect">
              <a:avLst/>
            </a:prstGeom>
            <a:noFill/>
          </p:spPr>
          <p:txBody>
            <a:bodyPr wrap="none" rtlCol="0">
              <a:spAutoFit/>
            </a:bodyPr>
            <a:lstStyle/>
            <a:p>
              <a:r>
                <a:rPr lang="zh-CN" altLang="en-US" sz="2400" b="1" dirty="0" smtClean="0">
                  <a:solidFill>
                    <a:schemeClr val="bg1"/>
                  </a:solidFill>
                  <a:cs typeface="+mn-ea"/>
                  <a:sym typeface="+mn-lt"/>
                </a:rPr>
                <a:t>整机实物图功能说明</a:t>
              </a:r>
              <a:endParaRPr lang="zh-CN" altLang="en-US" sz="2400" b="1" dirty="0">
                <a:solidFill>
                  <a:schemeClr val="bg1"/>
                </a:solidFill>
                <a:cs typeface="+mn-ea"/>
                <a:sym typeface="+mn-lt"/>
              </a:endParaRPr>
            </a:p>
          </p:txBody>
        </p:sp>
        <p:sp>
          <p:nvSpPr>
            <p:cNvPr id="16" name="矩形 15"/>
            <p:cNvSpPr/>
            <p:nvPr/>
          </p:nvSpPr>
          <p:spPr>
            <a:xfrm>
              <a:off x="6021094" y="2843013"/>
              <a:ext cx="184731" cy="461665"/>
            </a:xfrm>
            <a:prstGeom prst="rect">
              <a:avLst/>
            </a:prstGeom>
          </p:spPr>
          <p:txBody>
            <a:bodyPr wrap="none">
              <a:spAutoFit/>
            </a:bodyPr>
            <a:lstStyle/>
            <a:p>
              <a:endParaRPr lang="zh-CN" altLang="en-US" sz="2400" dirty="0">
                <a:solidFill>
                  <a:schemeClr val="bg1"/>
                </a:solidFill>
                <a:cs typeface="+mn-ea"/>
                <a:sym typeface="+mn-lt"/>
              </a:endParaRPr>
            </a:p>
          </p:txBody>
        </p:sp>
      </p:grpSp>
      <p:grpSp>
        <p:nvGrpSpPr>
          <p:cNvPr id="47" name="组合 46"/>
          <p:cNvGrpSpPr/>
          <p:nvPr/>
        </p:nvGrpSpPr>
        <p:grpSpPr>
          <a:xfrm>
            <a:off x="7048554" y="3717032"/>
            <a:ext cx="2054919" cy="764445"/>
            <a:chOff x="6057662" y="4025643"/>
            <a:chExt cx="2054919" cy="764445"/>
          </a:xfrm>
        </p:grpSpPr>
        <p:sp>
          <p:nvSpPr>
            <p:cNvPr id="17" name="文本框 16"/>
            <p:cNvSpPr txBox="1"/>
            <p:nvPr/>
          </p:nvSpPr>
          <p:spPr>
            <a:xfrm>
              <a:off x="6071638" y="4025643"/>
              <a:ext cx="2040943" cy="461665"/>
            </a:xfrm>
            <a:prstGeom prst="rect">
              <a:avLst/>
            </a:prstGeom>
            <a:noFill/>
          </p:spPr>
          <p:txBody>
            <a:bodyPr wrap="none" rtlCol="0">
              <a:spAutoFit/>
            </a:bodyPr>
            <a:lstStyle/>
            <a:p>
              <a:r>
                <a:rPr lang="zh-CN" altLang="en-US" sz="2400" b="1" dirty="0" smtClean="0">
                  <a:solidFill>
                    <a:schemeClr val="bg1"/>
                  </a:solidFill>
                  <a:cs typeface="+mn-ea"/>
                  <a:sym typeface="+mn-lt"/>
                </a:rPr>
                <a:t>整机测试参数</a:t>
              </a:r>
              <a:endParaRPr lang="zh-CN" altLang="en-US" sz="2400" b="1" dirty="0">
                <a:solidFill>
                  <a:schemeClr val="bg1"/>
                </a:solidFill>
                <a:cs typeface="+mn-ea"/>
                <a:sym typeface="+mn-lt"/>
              </a:endParaRPr>
            </a:p>
          </p:txBody>
        </p:sp>
        <p:sp>
          <p:nvSpPr>
            <p:cNvPr id="18" name="矩形 17"/>
            <p:cNvSpPr/>
            <p:nvPr/>
          </p:nvSpPr>
          <p:spPr>
            <a:xfrm>
              <a:off x="6057662" y="4328423"/>
              <a:ext cx="184731" cy="461665"/>
            </a:xfrm>
            <a:prstGeom prst="rect">
              <a:avLst/>
            </a:prstGeom>
          </p:spPr>
          <p:txBody>
            <a:bodyPr wrap="none">
              <a:spAutoFit/>
            </a:bodyPr>
            <a:lstStyle/>
            <a:p>
              <a:endParaRPr lang="zh-CN" altLang="en-US" sz="2400" dirty="0">
                <a:solidFill>
                  <a:schemeClr val="bg1"/>
                </a:solidFill>
                <a:cs typeface="+mn-ea"/>
                <a:sym typeface="+mn-lt"/>
              </a:endParaRPr>
            </a:p>
          </p:txBody>
        </p:sp>
      </p:grpSp>
      <p:grpSp>
        <p:nvGrpSpPr>
          <p:cNvPr id="48" name="组合 47"/>
          <p:cNvGrpSpPr/>
          <p:nvPr/>
        </p:nvGrpSpPr>
        <p:grpSpPr>
          <a:xfrm>
            <a:off x="7048554" y="4581128"/>
            <a:ext cx="2054919" cy="764445"/>
            <a:chOff x="5266846" y="5730187"/>
            <a:chExt cx="2054919" cy="764445"/>
          </a:xfrm>
        </p:grpSpPr>
        <p:sp>
          <p:nvSpPr>
            <p:cNvPr id="19" name="文本框 18"/>
            <p:cNvSpPr txBox="1"/>
            <p:nvPr/>
          </p:nvSpPr>
          <p:spPr>
            <a:xfrm>
              <a:off x="5280822" y="5730187"/>
              <a:ext cx="2040943" cy="461665"/>
            </a:xfrm>
            <a:prstGeom prst="rect">
              <a:avLst/>
            </a:prstGeom>
            <a:noFill/>
          </p:spPr>
          <p:txBody>
            <a:bodyPr wrap="none" rtlCol="0">
              <a:spAutoFit/>
            </a:bodyPr>
            <a:lstStyle/>
            <a:p>
              <a:r>
                <a:rPr lang="zh-CN" altLang="en-US" sz="2400" b="1" dirty="0" smtClean="0">
                  <a:solidFill>
                    <a:schemeClr val="bg1"/>
                  </a:solidFill>
                  <a:cs typeface="+mn-ea"/>
                  <a:sym typeface="+mn-lt"/>
                </a:rPr>
                <a:t>常见问题说明</a:t>
              </a:r>
              <a:endParaRPr lang="zh-CN" altLang="en-US" sz="2400" b="1" dirty="0">
                <a:solidFill>
                  <a:schemeClr val="bg1"/>
                </a:solidFill>
                <a:cs typeface="+mn-ea"/>
                <a:sym typeface="+mn-lt"/>
              </a:endParaRPr>
            </a:p>
          </p:txBody>
        </p:sp>
        <p:sp>
          <p:nvSpPr>
            <p:cNvPr id="20" name="矩形 19"/>
            <p:cNvSpPr/>
            <p:nvPr/>
          </p:nvSpPr>
          <p:spPr>
            <a:xfrm>
              <a:off x="5266846" y="6032967"/>
              <a:ext cx="184731" cy="461665"/>
            </a:xfrm>
            <a:prstGeom prst="rect">
              <a:avLst/>
            </a:prstGeom>
          </p:spPr>
          <p:txBody>
            <a:bodyPr wrap="none">
              <a:spAutoFit/>
            </a:bodyPr>
            <a:lstStyle/>
            <a:p>
              <a:endParaRPr lang="zh-CN" altLang="en-US" sz="2400" dirty="0">
                <a:solidFill>
                  <a:schemeClr val="bg1"/>
                </a:solidFill>
                <a:cs typeface="+mn-ea"/>
                <a:sym typeface="+mn-lt"/>
              </a:endParaRPr>
            </a:p>
          </p:txBody>
        </p:sp>
      </p:grpSp>
      <p:sp>
        <p:nvSpPr>
          <p:cNvPr id="3" name="文本框 2"/>
          <p:cNvSpPr txBox="1"/>
          <p:nvPr/>
        </p:nvSpPr>
        <p:spPr>
          <a:xfrm>
            <a:off x="3257382" y="2411311"/>
            <a:ext cx="1729962" cy="1015663"/>
          </a:xfrm>
          <a:prstGeom prst="rect">
            <a:avLst/>
          </a:prstGeom>
          <a:noFill/>
        </p:spPr>
        <p:txBody>
          <a:bodyPr wrap="none" rtlCol="0">
            <a:spAutoFit/>
          </a:bodyPr>
          <a:lstStyle/>
          <a:p>
            <a:pPr algn="ctr"/>
            <a:r>
              <a:rPr lang="zh-CN" altLang="en-US" sz="6000" b="1" dirty="0">
                <a:solidFill>
                  <a:schemeClr val="bg1">
                    <a:lumMod val="85000"/>
                  </a:schemeClr>
                </a:solidFill>
                <a:cs typeface="+mn-ea"/>
                <a:sym typeface="+mn-lt"/>
              </a:rPr>
              <a:t>目录</a:t>
            </a:r>
          </a:p>
        </p:txBody>
      </p:sp>
      <p:sp>
        <p:nvSpPr>
          <p:cNvPr id="24" name="文本框 23"/>
          <p:cNvSpPr txBox="1"/>
          <p:nvPr/>
        </p:nvSpPr>
        <p:spPr>
          <a:xfrm>
            <a:off x="3163889" y="3249850"/>
            <a:ext cx="2004844" cy="646331"/>
          </a:xfrm>
          <a:prstGeom prst="rect">
            <a:avLst/>
          </a:prstGeom>
          <a:noFill/>
        </p:spPr>
        <p:txBody>
          <a:bodyPr wrap="none" rtlCol="0">
            <a:spAutoFit/>
          </a:bodyPr>
          <a:lstStyle/>
          <a:p>
            <a:pPr algn="ctr"/>
            <a:r>
              <a:rPr lang="en-US" altLang="zh-CN" sz="3600" dirty="0">
                <a:solidFill>
                  <a:schemeClr val="bg1">
                    <a:lumMod val="85000"/>
                  </a:schemeClr>
                </a:solidFill>
                <a:cs typeface="+mn-ea"/>
                <a:sym typeface="+mn-lt"/>
              </a:rPr>
              <a:t>CONTENT</a:t>
            </a:r>
            <a:endParaRPr lang="zh-CN" altLang="en-US" sz="3600" dirty="0">
              <a:solidFill>
                <a:schemeClr val="bg1">
                  <a:lumMod val="85000"/>
                </a:schemeClr>
              </a:solidFill>
              <a:cs typeface="+mn-ea"/>
              <a:sym typeface="+mn-lt"/>
            </a:endParaRPr>
          </a:p>
        </p:txBody>
      </p:sp>
      <p:sp>
        <p:nvSpPr>
          <p:cNvPr id="8" name="文本框 7"/>
          <p:cNvSpPr txBox="1"/>
          <p:nvPr/>
        </p:nvSpPr>
        <p:spPr>
          <a:xfrm>
            <a:off x="6391059" y="2061729"/>
            <a:ext cx="652743" cy="646331"/>
          </a:xfrm>
          <a:prstGeom prst="rect">
            <a:avLst/>
          </a:prstGeom>
          <a:noFill/>
          <a:ln>
            <a:solidFill>
              <a:srgbClr val="37BBED"/>
            </a:solidFill>
          </a:ln>
        </p:spPr>
        <p:txBody>
          <a:bodyPr wrap="none" rtlCol="0">
            <a:spAutoFit/>
          </a:bodyPr>
          <a:lstStyle/>
          <a:p>
            <a:r>
              <a:rPr lang="en-US" altLang="zh-CN" sz="3600" b="1" dirty="0">
                <a:solidFill>
                  <a:schemeClr val="bg1">
                    <a:lumMod val="85000"/>
                  </a:schemeClr>
                </a:solidFill>
                <a:cs typeface="+mn-ea"/>
                <a:sym typeface="+mn-lt"/>
              </a:rPr>
              <a:t>01</a:t>
            </a:r>
            <a:endParaRPr lang="zh-CN" altLang="en-US" sz="3600" b="1" dirty="0">
              <a:solidFill>
                <a:schemeClr val="bg1">
                  <a:lumMod val="85000"/>
                </a:schemeClr>
              </a:solidFill>
              <a:cs typeface="+mn-ea"/>
              <a:sym typeface="+mn-lt"/>
            </a:endParaRPr>
          </a:p>
        </p:txBody>
      </p:sp>
      <p:sp>
        <p:nvSpPr>
          <p:cNvPr id="12" name="文本框 11"/>
          <p:cNvSpPr txBox="1"/>
          <p:nvPr/>
        </p:nvSpPr>
        <p:spPr>
          <a:xfrm>
            <a:off x="6391059" y="2919143"/>
            <a:ext cx="652743" cy="646331"/>
          </a:xfrm>
          <a:prstGeom prst="rect">
            <a:avLst/>
          </a:prstGeom>
          <a:noFill/>
          <a:ln>
            <a:solidFill>
              <a:srgbClr val="37BBED"/>
            </a:solidFill>
          </a:ln>
        </p:spPr>
        <p:txBody>
          <a:bodyPr wrap="none" rtlCol="0">
            <a:spAutoFit/>
          </a:bodyPr>
          <a:lstStyle>
            <a:defPPr>
              <a:defRPr lang="zh-CN"/>
            </a:defPPr>
            <a:lvl1pPr>
              <a:defRPr sz="44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en-US" altLang="zh-CN" sz="3600" b="1" dirty="0">
                <a:solidFill>
                  <a:schemeClr val="bg1">
                    <a:lumMod val="85000"/>
                  </a:schemeClr>
                </a:solidFill>
                <a:latin typeface="+mn-lt"/>
                <a:ea typeface="+mn-ea"/>
                <a:cs typeface="+mn-ea"/>
                <a:sym typeface="+mn-lt"/>
              </a:rPr>
              <a:t>02</a:t>
            </a:r>
            <a:endParaRPr lang="zh-CN" altLang="en-US" sz="3600" b="1" dirty="0">
              <a:solidFill>
                <a:schemeClr val="bg1">
                  <a:lumMod val="85000"/>
                </a:schemeClr>
              </a:solidFill>
              <a:latin typeface="+mn-lt"/>
              <a:ea typeface="+mn-ea"/>
              <a:cs typeface="+mn-ea"/>
              <a:sym typeface="+mn-lt"/>
            </a:endParaRPr>
          </a:p>
        </p:txBody>
      </p:sp>
      <p:sp>
        <p:nvSpPr>
          <p:cNvPr id="13" name="文本框 12"/>
          <p:cNvSpPr txBox="1"/>
          <p:nvPr/>
        </p:nvSpPr>
        <p:spPr>
          <a:xfrm>
            <a:off x="6391059" y="3776557"/>
            <a:ext cx="652743" cy="646331"/>
          </a:xfrm>
          <a:prstGeom prst="rect">
            <a:avLst/>
          </a:prstGeom>
          <a:noFill/>
          <a:ln>
            <a:solidFill>
              <a:srgbClr val="37BBED"/>
            </a:solidFill>
          </a:ln>
        </p:spPr>
        <p:txBody>
          <a:bodyPr wrap="none" rtlCol="0">
            <a:spAutoFit/>
          </a:bodyPr>
          <a:lstStyle>
            <a:defPPr>
              <a:defRPr lang="zh-CN"/>
            </a:defPPr>
            <a:lvl1pPr>
              <a:defRPr sz="44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en-US" altLang="zh-CN" sz="3600" b="1" dirty="0">
                <a:solidFill>
                  <a:schemeClr val="bg1">
                    <a:lumMod val="85000"/>
                  </a:schemeClr>
                </a:solidFill>
                <a:latin typeface="+mn-lt"/>
                <a:ea typeface="+mn-ea"/>
                <a:cs typeface="+mn-ea"/>
                <a:sym typeface="+mn-lt"/>
              </a:rPr>
              <a:t>03</a:t>
            </a:r>
            <a:endParaRPr lang="zh-CN" altLang="en-US" sz="3600" b="1" dirty="0">
              <a:solidFill>
                <a:schemeClr val="bg1">
                  <a:lumMod val="85000"/>
                </a:schemeClr>
              </a:solidFill>
              <a:latin typeface="+mn-lt"/>
              <a:ea typeface="+mn-ea"/>
              <a:cs typeface="+mn-ea"/>
              <a:sym typeface="+mn-lt"/>
            </a:endParaRPr>
          </a:p>
        </p:txBody>
      </p:sp>
      <p:sp>
        <p:nvSpPr>
          <p:cNvPr id="14" name="文本框 13"/>
          <p:cNvSpPr txBox="1"/>
          <p:nvPr/>
        </p:nvSpPr>
        <p:spPr>
          <a:xfrm>
            <a:off x="6391059" y="4633972"/>
            <a:ext cx="652743" cy="646331"/>
          </a:xfrm>
          <a:prstGeom prst="rect">
            <a:avLst/>
          </a:prstGeom>
          <a:noFill/>
          <a:ln>
            <a:solidFill>
              <a:srgbClr val="37BBED"/>
            </a:solidFill>
          </a:ln>
        </p:spPr>
        <p:txBody>
          <a:bodyPr wrap="none" rtlCol="0">
            <a:spAutoFit/>
          </a:bodyPr>
          <a:lstStyle>
            <a:defPPr>
              <a:defRPr lang="zh-CN"/>
            </a:defPPr>
            <a:lvl1pPr>
              <a:defRPr sz="44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en-US" altLang="zh-CN" sz="3600" b="1" dirty="0">
                <a:solidFill>
                  <a:schemeClr val="bg1">
                    <a:lumMod val="85000"/>
                  </a:schemeClr>
                </a:solidFill>
                <a:latin typeface="+mn-lt"/>
                <a:ea typeface="+mn-ea"/>
                <a:cs typeface="+mn-ea"/>
                <a:sym typeface="+mn-lt"/>
              </a:rPr>
              <a:t>04</a:t>
            </a:r>
            <a:endParaRPr lang="zh-CN" altLang="en-US" sz="3600" b="1" dirty="0">
              <a:solidFill>
                <a:schemeClr val="bg1">
                  <a:lumMod val="85000"/>
                </a:schemeClr>
              </a:solidFill>
              <a:latin typeface="+mn-lt"/>
              <a:ea typeface="+mn-ea"/>
              <a:cs typeface="+mn-ea"/>
              <a:sym typeface="+mn-lt"/>
            </a:endParaRPr>
          </a:p>
        </p:txBody>
      </p:sp>
      <p:pic>
        <p:nvPicPr>
          <p:cNvPr id="34" name="图片 33"/>
          <p:cNvPicPr>
            <a:picLocks noChangeAspect="1"/>
          </p:cNvPicPr>
          <p:nvPr/>
        </p:nvPicPr>
        <p:blipFill rotWithShape="1">
          <a:blip r:embed="rId7" cstate="screen">
            <a:extLst>
              <a:ext uri="{28A0092B-C50C-407E-A947-70E740481C1C}">
                <a14:useLocalDpi xmlns:a14="http://schemas.microsoft.com/office/drawing/2010/main"/>
              </a:ext>
            </a:extLst>
          </a:blip>
          <a:srcRect/>
          <a:stretch/>
        </p:blipFill>
        <p:spPr>
          <a:xfrm>
            <a:off x="2895065" y="3456243"/>
            <a:ext cx="3095832" cy="1026042"/>
          </a:xfrm>
          <a:prstGeom prst="rect">
            <a:avLst/>
          </a:prstGeom>
        </p:spPr>
      </p:pic>
      <p:grpSp>
        <p:nvGrpSpPr>
          <p:cNvPr id="36" name="组合 35"/>
          <p:cNvGrpSpPr/>
          <p:nvPr/>
        </p:nvGrpSpPr>
        <p:grpSpPr>
          <a:xfrm>
            <a:off x="1468147" y="1412776"/>
            <a:ext cx="1188348" cy="1115540"/>
            <a:chOff x="9341194" y="4184500"/>
            <a:chExt cx="499222" cy="468636"/>
          </a:xfrm>
        </p:grpSpPr>
        <p:sp>
          <p:nvSpPr>
            <p:cNvPr id="37" name="椭圆 36"/>
            <p:cNvSpPr/>
            <p:nvPr/>
          </p:nvSpPr>
          <p:spPr>
            <a:xfrm>
              <a:off x="9341194" y="4184500"/>
              <a:ext cx="421880" cy="421880"/>
            </a:xfrm>
            <a:prstGeom prst="ellipse">
              <a:avLst/>
            </a:prstGeom>
            <a:solidFill>
              <a:srgbClr val="52CBCE">
                <a:alpha val="53000"/>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9552134" y="4364854"/>
              <a:ext cx="288282" cy="288282"/>
            </a:xfrm>
            <a:prstGeom prst="ellipse">
              <a:avLst/>
            </a:prstGeom>
            <a:solidFill>
              <a:srgbClr val="585BA4">
                <a:alpha val="67000"/>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rot="5400000" flipV="1">
            <a:off x="3937702" y="3675923"/>
            <a:ext cx="4139964" cy="45719"/>
            <a:chOff x="3182554" y="3904019"/>
            <a:chExt cx="5543625" cy="45719"/>
          </a:xfrm>
        </p:grpSpPr>
        <p:sp>
          <p:nvSpPr>
            <p:cNvPr id="42" name="PA_矩形 11"/>
            <p:cNvSpPr/>
            <p:nvPr>
              <p:custDataLst>
                <p:tags r:id="rId2"/>
              </p:custDataLst>
            </p:nvPr>
          </p:nvSpPr>
          <p:spPr>
            <a:xfrm>
              <a:off x="5030429" y="3904019"/>
              <a:ext cx="1847875" cy="45719"/>
            </a:xfrm>
            <a:prstGeom prst="rect">
              <a:avLst/>
            </a:prstGeom>
            <a:solidFill>
              <a:srgbClr val="52CBCE">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3" name="PA_矩形 11"/>
            <p:cNvSpPr/>
            <p:nvPr>
              <p:custDataLst>
                <p:tags r:id="rId3"/>
              </p:custDataLst>
            </p:nvPr>
          </p:nvSpPr>
          <p:spPr>
            <a:xfrm>
              <a:off x="6878304" y="3904019"/>
              <a:ext cx="1847875" cy="45719"/>
            </a:xfrm>
            <a:prstGeom prst="rect">
              <a:avLst/>
            </a:prstGeom>
            <a:solidFill>
              <a:srgbClr val="585B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4" name="PA_矩形 11"/>
            <p:cNvSpPr/>
            <p:nvPr>
              <p:custDataLst>
                <p:tags r:id="rId4"/>
              </p:custDataLst>
            </p:nvPr>
          </p:nvSpPr>
          <p:spPr>
            <a:xfrm>
              <a:off x="3182554" y="3904019"/>
              <a:ext cx="1847875" cy="45719"/>
            </a:xfrm>
            <a:prstGeom prst="rect">
              <a:avLst/>
            </a:prstGeom>
            <a:solidFill>
              <a:srgbClr val="00BC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custDataLst>
      <p:tags r:id="rId1"/>
    </p:custDataLst>
    <p:extLst>
      <p:ext uri="{BB962C8B-B14F-4D97-AF65-F5344CB8AC3E}">
        <p14:creationId xmlns:p14="http://schemas.microsoft.com/office/powerpoint/2010/main" val="2359371174"/>
      </p:ext>
    </p:extLst>
  </p:cSld>
  <p:clrMapOvr>
    <a:masterClrMapping/>
  </p:clrMapOvr>
  <mc:AlternateContent xmlns:mc="http://schemas.openxmlformats.org/markup-compatibility/2006" xmlns:p14="http://schemas.microsoft.com/office/powerpoint/2010/main">
    <mc:Choice Requires="p14">
      <p:transition spd="slow" p14:dur="800" advTm="9310">
        <p14:flythrough/>
      </p:transition>
    </mc:Choice>
    <mc:Fallback xmlns="">
      <p:transition spd="slow" advTm="931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1000"/>
                                        <p:tgtEl>
                                          <p:spTgt spid="24"/>
                                        </p:tgtEl>
                                      </p:cBhvr>
                                    </p:animEffect>
                                    <p:anim calcmode="lin" valueType="num">
                                      <p:cBhvr>
                                        <p:cTn id="13" dur="1000" fill="hold"/>
                                        <p:tgtEl>
                                          <p:spTgt spid="24"/>
                                        </p:tgtEl>
                                        <p:attrNameLst>
                                          <p:attrName>ppt_x</p:attrName>
                                        </p:attrNameLst>
                                      </p:cBhvr>
                                      <p:tavLst>
                                        <p:tav tm="0">
                                          <p:val>
                                            <p:strVal val="#ppt_x"/>
                                          </p:val>
                                        </p:tav>
                                        <p:tav tm="100000">
                                          <p:val>
                                            <p:strVal val="#ppt_x"/>
                                          </p:val>
                                        </p:tav>
                                      </p:tavLst>
                                    </p:anim>
                                    <p:anim calcmode="lin" valueType="num">
                                      <p:cBhvr>
                                        <p:cTn id="14" dur="1000" fill="hold"/>
                                        <p:tgtEl>
                                          <p:spTgt spid="2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42" fill="hold" nodeType="clickEffect">
                                  <p:stCondLst>
                                    <p:cond delay="0"/>
                                  </p:stCondLst>
                                  <p:childTnLst>
                                    <p:set>
                                      <p:cBhvr>
                                        <p:cTn id="23" dur="1" fill="hold">
                                          <p:stCondLst>
                                            <p:cond delay="0"/>
                                          </p:stCondLst>
                                        </p:cTn>
                                        <p:tgtEl>
                                          <p:spTgt spid="41"/>
                                        </p:tgtEl>
                                        <p:attrNameLst>
                                          <p:attrName>style.visibility</p:attrName>
                                        </p:attrNameLst>
                                      </p:cBhvr>
                                      <p:to>
                                        <p:strVal val="visible"/>
                                      </p:to>
                                    </p:set>
                                    <p:animEffect transition="in" filter="barn(outHorizontal)">
                                      <p:cBhvr>
                                        <p:cTn id="24" dur="500"/>
                                        <p:tgtEl>
                                          <p:spTgt spid="41"/>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1000"/>
                                        <p:tgtEl>
                                          <p:spTgt spid="8"/>
                                        </p:tgtEl>
                                      </p:cBhvr>
                                    </p:animEffect>
                                    <p:anim calcmode="lin" valueType="num">
                                      <p:cBhvr>
                                        <p:cTn id="30" dur="1000" fill="hold"/>
                                        <p:tgtEl>
                                          <p:spTgt spid="8"/>
                                        </p:tgtEl>
                                        <p:attrNameLst>
                                          <p:attrName>ppt_x</p:attrName>
                                        </p:attrNameLst>
                                      </p:cBhvr>
                                      <p:tavLst>
                                        <p:tav tm="0">
                                          <p:val>
                                            <p:strVal val="#ppt_x"/>
                                          </p:val>
                                        </p:tav>
                                        <p:tav tm="100000">
                                          <p:val>
                                            <p:strVal val="#ppt_x"/>
                                          </p:val>
                                        </p:tav>
                                      </p:tavLst>
                                    </p:anim>
                                    <p:anim calcmode="lin" valueType="num">
                                      <p:cBhvr>
                                        <p:cTn id="3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2" fill="hold" nodeType="clickEffect">
                                  <p:stCondLst>
                                    <p:cond delay="0"/>
                                  </p:stCondLst>
                                  <p:childTnLst>
                                    <p:set>
                                      <p:cBhvr>
                                        <p:cTn id="35" dur="1" fill="hold">
                                          <p:stCondLst>
                                            <p:cond delay="0"/>
                                          </p:stCondLst>
                                        </p:cTn>
                                        <p:tgtEl>
                                          <p:spTgt spid="45"/>
                                        </p:tgtEl>
                                        <p:attrNameLst>
                                          <p:attrName>style.visibility</p:attrName>
                                        </p:attrNameLst>
                                      </p:cBhvr>
                                      <p:to>
                                        <p:strVal val="visible"/>
                                      </p:to>
                                    </p:set>
                                    <p:anim calcmode="lin" valueType="num">
                                      <p:cBhvr additive="base">
                                        <p:cTn id="36" dur="500" fill="hold"/>
                                        <p:tgtEl>
                                          <p:spTgt spid="45"/>
                                        </p:tgtEl>
                                        <p:attrNameLst>
                                          <p:attrName>ppt_x</p:attrName>
                                        </p:attrNameLst>
                                      </p:cBhvr>
                                      <p:tavLst>
                                        <p:tav tm="0">
                                          <p:val>
                                            <p:strVal val="1+#ppt_w/2"/>
                                          </p:val>
                                        </p:tav>
                                        <p:tav tm="100000">
                                          <p:val>
                                            <p:strVal val="#ppt_x"/>
                                          </p:val>
                                        </p:tav>
                                      </p:tavLst>
                                    </p:anim>
                                    <p:anim calcmode="lin" valueType="num">
                                      <p:cBhvr additive="base">
                                        <p:cTn id="37" dur="500" fill="hold"/>
                                        <p:tgtEl>
                                          <p:spTgt spid="45"/>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2" fill="hold" nodeType="clickEffect">
                                  <p:stCondLst>
                                    <p:cond delay="0"/>
                                  </p:stCondLst>
                                  <p:childTnLst>
                                    <p:set>
                                      <p:cBhvr>
                                        <p:cTn id="48" dur="1" fill="hold">
                                          <p:stCondLst>
                                            <p:cond delay="0"/>
                                          </p:stCondLst>
                                        </p:cTn>
                                        <p:tgtEl>
                                          <p:spTgt spid="46"/>
                                        </p:tgtEl>
                                        <p:attrNameLst>
                                          <p:attrName>style.visibility</p:attrName>
                                        </p:attrNameLst>
                                      </p:cBhvr>
                                      <p:to>
                                        <p:strVal val="visible"/>
                                      </p:to>
                                    </p:set>
                                    <p:anim calcmode="lin" valueType="num">
                                      <p:cBhvr additive="base">
                                        <p:cTn id="49" dur="500" fill="hold"/>
                                        <p:tgtEl>
                                          <p:spTgt spid="46"/>
                                        </p:tgtEl>
                                        <p:attrNameLst>
                                          <p:attrName>ppt_x</p:attrName>
                                        </p:attrNameLst>
                                      </p:cBhvr>
                                      <p:tavLst>
                                        <p:tav tm="0">
                                          <p:val>
                                            <p:strVal val="1+#ppt_w/2"/>
                                          </p:val>
                                        </p:tav>
                                        <p:tav tm="100000">
                                          <p:val>
                                            <p:strVal val="#ppt_x"/>
                                          </p:val>
                                        </p:tav>
                                      </p:tavLst>
                                    </p:anim>
                                    <p:anim calcmode="lin" valueType="num">
                                      <p:cBhvr additive="base">
                                        <p:cTn id="50" dur="500" fill="hold"/>
                                        <p:tgtEl>
                                          <p:spTgt spid="46"/>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1000"/>
                                        <p:tgtEl>
                                          <p:spTgt spid="13"/>
                                        </p:tgtEl>
                                      </p:cBhvr>
                                    </p:animEffect>
                                    <p:anim calcmode="lin" valueType="num">
                                      <p:cBhvr>
                                        <p:cTn id="56" dur="1000" fill="hold"/>
                                        <p:tgtEl>
                                          <p:spTgt spid="13"/>
                                        </p:tgtEl>
                                        <p:attrNameLst>
                                          <p:attrName>ppt_x</p:attrName>
                                        </p:attrNameLst>
                                      </p:cBhvr>
                                      <p:tavLst>
                                        <p:tav tm="0">
                                          <p:val>
                                            <p:strVal val="#ppt_x"/>
                                          </p:val>
                                        </p:tav>
                                        <p:tav tm="100000">
                                          <p:val>
                                            <p:strVal val="#ppt_x"/>
                                          </p:val>
                                        </p:tav>
                                      </p:tavLst>
                                    </p:anim>
                                    <p:anim calcmode="lin" valueType="num">
                                      <p:cBhvr>
                                        <p:cTn id="57"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2" fill="hold" nodeType="clickEffect">
                                  <p:stCondLst>
                                    <p:cond delay="0"/>
                                  </p:stCondLst>
                                  <p:childTnLst>
                                    <p:set>
                                      <p:cBhvr>
                                        <p:cTn id="61" dur="1" fill="hold">
                                          <p:stCondLst>
                                            <p:cond delay="0"/>
                                          </p:stCondLst>
                                        </p:cTn>
                                        <p:tgtEl>
                                          <p:spTgt spid="47"/>
                                        </p:tgtEl>
                                        <p:attrNameLst>
                                          <p:attrName>style.visibility</p:attrName>
                                        </p:attrNameLst>
                                      </p:cBhvr>
                                      <p:to>
                                        <p:strVal val="visible"/>
                                      </p:to>
                                    </p:set>
                                    <p:anim calcmode="lin" valueType="num">
                                      <p:cBhvr additive="base">
                                        <p:cTn id="62" dur="500" fill="hold"/>
                                        <p:tgtEl>
                                          <p:spTgt spid="47"/>
                                        </p:tgtEl>
                                        <p:attrNameLst>
                                          <p:attrName>ppt_x</p:attrName>
                                        </p:attrNameLst>
                                      </p:cBhvr>
                                      <p:tavLst>
                                        <p:tav tm="0">
                                          <p:val>
                                            <p:strVal val="1+#ppt_w/2"/>
                                          </p:val>
                                        </p:tav>
                                        <p:tav tm="100000">
                                          <p:val>
                                            <p:strVal val="#ppt_x"/>
                                          </p:val>
                                        </p:tav>
                                      </p:tavLst>
                                    </p:anim>
                                    <p:anim calcmode="lin" valueType="num">
                                      <p:cBhvr additive="base">
                                        <p:cTn id="63" dur="500" fill="hold"/>
                                        <p:tgtEl>
                                          <p:spTgt spid="47"/>
                                        </p:tgtEl>
                                        <p:attrNameLst>
                                          <p:attrName>ppt_y</p:attrName>
                                        </p:attrNameLst>
                                      </p:cBhvr>
                                      <p:tavLst>
                                        <p:tav tm="0">
                                          <p:val>
                                            <p:strVal val="#ppt_y"/>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ntr" presetSubtype="0" fill="hold" grpId="0" nodeType="clickEffect">
                                  <p:stCondLst>
                                    <p:cond delay="0"/>
                                  </p:stCondLst>
                                  <p:childTnLst>
                                    <p:set>
                                      <p:cBhvr>
                                        <p:cTn id="67" dur="1" fill="hold">
                                          <p:stCondLst>
                                            <p:cond delay="0"/>
                                          </p:stCondLst>
                                        </p:cTn>
                                        <p:tgtEl>
                                          <p:spTgt spid="14"/>
                                        </p:tgtEl>
                                        <p:attrNameLst>
                                          <p:attrName>style.visibility</p:attrName>
                                        </p:attrNameLst>
                                      </p:cBhvr>
                                      <p:to>
                                        <p:strVal val="visible"/>
                                      </p:to>
                                    </p:set>
                                    <p:animEffect transition="in" filter="fade">
                                      <p:cBhvr>
                                        <p:cTn id="68" dur="1000"/>
                                        <p:tgtEl>
                                          <p:spTgt spid="14"/>
                                        </p:tgtEl>
                                      </p:cBhvr>
                                    </p:animEffect>
                                    <p:anim calcmode="lin" valueType="num">
                                      <p:cBhvr>
                                        <p:cTn id="69" dur="1000" fill="hold"/>
                                        <p:tgtEl>
                                          <p:spTgt spid="14"/>
                                        </p:tgtEl>
                                        <p:attrNameLst>
                                          <p:attrName>ppt_x</p:attrName>
                                        </p:attrNameLst>
                                      </p:cBhvr>
                                      <p:tavLst>
                                        <p:tav tm="0">
                                          <p:val>
                                            <p:strVal val="#ppt_x"/>
                                          </p:val>
                                        </p:tav>
                                        <p:tav tm="100000">
                                          <p:val>
                                            <p:strVal val="#ppt_x"/>
                                          </p:val>
                                        </p:tav>
                                      </p:tavLst>
                                    </p:anim>
                                    <p:anim calcmode="lin" valueType="num">
                                      <p:cBhvr>
                                        <p:cTn id="7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 presetClass="entr" presetSubtype="2" fill="hold" nodeType="clickEffect">
                                  <p:stCondLst>
                                    <p:cond delay="0"/>
                                  </p:stCondLst>
                                  <p:childTnLst>
                                    <p:set>
                                      <p:cBhvr>
                                        <p:cTn id="74" dur="1" fill="hold">
                                          <p:stCondLst>
                                            <p:cond delay="0"/>
                                          </p:stCondLst>
                                        </p:cTn>
                                        <p:tgtEl>
                                          <p:spTgt spid="48"/>
                                        </p:tgtEl>
                                        <p:attrNameLst>
                                          <p:attrName>style.visibility</p:attrName>
                                        </p:attrNameLst>
                                      </p:cBhvr>
                                      <p:to>
                                        <p:strVal val="visible"/>
                                      </p:to>
                                    </p:set>
                                    <p:anim calcmode="lin" valueType="num">
                                      <p:cBhvr additive="base">
                                        <p:cTn id="75" dur="500" fill="hold"/>
                                        <p:tgtEl>
                                          <p:spTgt spid="48"/>
                                        </p:tgtEl>
                                        <p:attrNameLst>
                                          <p:attrName>ppt_x</p:attrName>
                                        </p:attrNameLst>
                                      </p:cBhvr>
                                      <p:tavLst>
                                        <p:tav tm="0">
                                          <p:val>
                                            <p:strVal val="1+#ppt_w/2"/>
                                          </p:val>
                                        </p:tav>
                                        <p:tav tm="100000">
                                          <p:val>
                                            <p:strVal val="#ppt_x"/>
                                          </p:val>
                                        </p:tav>
                                      </p:tavLst>
                                    </p:anim>
                                    <p:anim calcmode="lin" valueType="num">
                                      <p:cBhvr additive="base">
                                        <p:cTn id="76" dur="500" fill="hold"/>
                                        <p:tgtEl>
                                          <p:spTgt spid="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4" grpId="0"/>
      <p:bldP spid="8" grpId="0" animBg="1"/>
      <p:bldP spid="12" grpId="0" animBg="1"/>
      <p:bldP spid="13" grpId="0" animBg="1"/>
      <p:bldP spid="1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6183620" y="1163309"/>
            <a:ext cx="4635356" cy="646331"/>
          </a:xfrm>
          <a:prstGeom prst="rect">
            <a:avLst/>
          </a:prstGeom>
          <a:noFill/>
        </p:spPr>
        <p:txBody>
          <a:bodyPr wrap="square" rtlCol="0">
            <a:spAutoFit/>
          </a:bodyPr>
          <a:lstStyle/>
          <a:p>
            <a:pPr>
              <a:lnSpc>
                <a:spcPct val="150000"/>
              </a:lnSpc>
            </a:pPr>
            <a:r>
              <a:rPr lang="zh-CN" altLang="en-US" sz="2400" b="1" dirty="0" smtClean="0">
                <a:solidFill>
                  <a:schemeClr val="bg1"/>
                </a:solidFill>
                <a:latin typeface="微软雅黑" pitchFamily="34" charset="-122"/>
                <a:ea typeface="微软雅黑" pitchFamily="34" charset="-122"/>
              </a:rPr>
              <a:t>多重防护设计，看得见的可靠</a:t>
            </a:r>
            <a:endParaRPr lang="en-US" altLang="zh-CN" sz="2400" b="1" dirty="0" smtClean="0">
              <a:solidFill>
                <a:schemeClr val="bg1"/>
              </a:solidFill>
              <a:latin typeface="微软雅黑" pitchFamily="34" charset="-122"/>
              <a:ea typeface="微软雅黑" pitchFamily="34" charset="-122"/>
            </a:endParaRPr>
          </a:p>
        </p:txBody>
      </p:sp>
      <p:sp>
        <p:nvSpPr>
          <p:cNvPr id="16" name="TextBox 15"/>
          <p:cNvSpPr txBox="1"/>
          <p:nvPr/>
        </p:nvSpPr>
        <p:spPr>
          <a:xfrm>
            <a:off x="5905144" y="2120381"/>
            <a:ext cx="5913689" cy="2862322"/>
          </a:xfrm>
          <a:prstGeom prst="rect">
            <a:avLst/>
          </a:prstGeom>
          <a:noFill/>
        </p:spPr>
        <p:txBody>
          <a:bodyPr wrap="square" rtlCol="0">
            <a:spAutoFit/>
          </a:bodyPr>
          <a:lstStyle/>
          <a:p>
            <a:pPr marL="285750" indent="-285750">
              <a:lnSpc>
                <a:spcPct val="200000"/>
              </a:lnSpc>
              <a:buFont typeface="Arial" pitchFamily="34" charset="0"/>
              <a:buChar char="•"/>
            </a:pPr>
            <a:r>
              <a:rPr lang="en-US" altLang="zh-CN" dirty="0" smtClean="0">
                <a:solidFill>
                  <a:schemeClr val="bg1"/>
                </a:solidFill>
                <a:latin typeface="微软雅黑" pitchFamily="34" charset="-122"/>
                <a:ea typeface="微软雅黑" pitchFamily="34" charset="-122"/>
              </a:rPr>
              <a:t>TPU</a:t>
            </a:r>
            <a:r>
              <a:rPr lang="zh-CN" altLang="en-US" dirty="0">
                <a:solidFill>
                  <a:schemeClr val="bg1"/>
                </a:solidFill>
                <a:latin typeface="微软雅黑" pitchFamily="34" charset="-122"/>
                <a:ea typeface="微软雅黑" pitchFamily="34" charset="-122"/>
              </a:rPr>
              <a:t>软胶</a:t>
            </a:r>
            <a:r>
              <a:rPr lang="zh-CN" altLang="en-US" dirty="0" smtClean="0">
                <a:solidFill>
                  <a:schemeClr val="bg1"/>
                </a:solidFill>
                <a:latin typeface="微软雅黑" pitchFamily="34" charset="-122"/>
                <a:ea typeface="微软雅黑" pitchFamily="34" charset="-122"/>
              </a:rPr>
              <a:t>套，能够有效缓冲撞击时的压力，保护手表机身</a:t>
            </a:r>
            <a:endParaRPr lang="en-US" altLang="zh-CN" dirty="0">
              <a:solidFill>
                <a:schemeClr val="bg1"/>
              </a:solidFill>
              <a:latin typeface="微软雅黑" pitchFamily="34" charset="-122"/>
              <a:ea typeface="微软雅黑" pitchFamily="34" charset="-122"/>
            </a:endParaRPr>
          </a:p>
          <a:p>
            <a:pPr marL="285750" indent="-285750">
              <a:lnSpc>
                <a:spcPct val="200000"/>
              </a:lnSpc>
              <a:buFont typeface="Arial" pitchFamily="34" charset="0"/>
              <a:buChar char="•"/>
            </a:pPr>
            <a:r>
              <a:rPr lang="zh-CN" altLang="en-US" dirty="0" smtClean="0">
                <a:solidFill>
                  <a:schemeClr val="bg1"/>
                </a:solidFill>
                <a:latin typeface="微软雅黑" pitchFamily="34" charset="-122"/>
                <a:ea typeface="微软雅黑" pitchFamily="34" charset="-122"/>
              </a:rPr>
              <a:t>游泳</a:t>
            </a:r>
            <a:r>
              <a:rPr lang="zh-CN" altLang="en-US" dirty="0">
                <a:solidFill>
                  <a:schemeClr val="bg1"/>
                </a:solidFill>
                <a:latin typeface="微软雅黑" pitchFamily="34" charset="-122"/>
                <a:ea typeface="微软雅黑" pitchFamily="34" charset="-122"/>
              </a:rPr>
              <a:t>级</a:t>
            </a:r>
            <a:r>
              <a:rPr lang="zh-CN" altLang="en-US" dirty="0" smtClean="0">
                <a:solidFill>
                  <a:schemeClr val="bg1"/>
                </a:solidFill>
                <a:latin typeface="微软雅黑" pitchFamily="34" charset="-122"/>
                <a:ea typeface="微软雅黑" pitchFamily="34" charset="-122"/>
              </a:rPr>
              <a:t>防水设计，戴着手表游泳也没问题</a:t>
            </a:r>
            <a:endParaRPr lang="en-US" altLang="zh-CN" dirty="0">
              <a:solidFill>
                <a:schemeClr val="bg1"/>
              </a:solidFill>
              <a:latin typeface="微软雅黑" pitchFamily="34" charset="-122"/>
              <a:ea typeface="微软雅黑" pitchFamily="34" charset="-122"/>
            </a:endParaRPr>
          </a:p>
          <a:p>
            <a:pPr marL="285750" indent="-285750">
              <a:lnSpc>
                <a:spcPct val="200000"/>
              </a:lnSpc>
              <a:buFont typeface="Arial" pitchFamily="34" charset="0"/>
              <a:buChar char="•"/>
            </a:pPr>
            <a:r>
              <a:rPr lang="en-US" altLang="zh-CN" dirty="0" smtClean="0">
                <a:solidFill>
                  <a:schemeClr val="bg1"/>
                </a:solidFill>
                <a:latin typeface="微软雅黑" pitchFamily="34" charset="-122"/>
                <a:ea typeface="微软雅黑" pitchFamily="34" charset="-122"/>
              </a:rPr>
              <a:t>10</a:t>
            </a:r>
            <a:r>
              <a:rPr lang="zh-CN" altLang="en-US" dirty="0" smtClean="0">
                <a:solidFill>
                  <a:schemeClr val="bg1"/>
                </a:solidFill>
                <a:latin typeface="微软雅黑" pitchFamily="34" charset="-122"/>
                <a:ea typeface="微软雅黑" pitchFamily="34" charset="-122"/>
              </a:rPr>
              <a:t>万次翻转寿命实验，</a:t>
            </a:r>
            <a:r>
              <a:rPr lang="en-US" altLang="zh-CN" dirty="0" smtClean="0">
                <a:solidFill>
                  <a:schemeClr val="bg1"/>
                </a:solidFill>
                <a:latin typeface="微软雅黑" pitchFamily="34" charset="-122"/>
                <a:ea typeface="微软雅黑" pitchFamily="34" charset="-122"/>
              </a:rPr>
              <a:t>6</a:t>
            </a:r>
            <a:r>
              <a:rPr lang="zh-CN" altLang="en-US" dirty="0" smtClean="0">
                <a:solidFill>
                  <a:schemeClr val="bg1"/>
                </a:solidFill>
                <a:latin typeface="微软雅黑" pitchFamily="34" charset="-122"/>
                <a:ea typeface="微软雅黑" pitchFamily="34" charset="-122"/>
              </a:rPr>
              <a:t>万次旋转寿命</a:t>
            </a:r>
            <a:endParaRPr lang="en-US" altLang="zh-CN" dirty="0">
              <a:solidFill>
                <a:schemeClr val="bg1"/>
              </a:solidFill>
              <a:latin typeface="微软雅黑" pitchFamily="34" charset="-122"/>
              <a:ea typeface="微软雅黑" pitchFamily="34" charset="-122"/>
            </a:endParaRPr>
          </a:p>
          <a:p>
            <a:pPr marL="285750" indent="-285750">
              <a:lnSpc>
                <a:spcPct val="200000"/>
              </a:lnSpc>
              <a:buFont typeface="Arial" pitchFamily="34" charset="0"/>
              <a:buChar char="•"/>
            </a:pPr>
            <a:r>
              <a:rPr lang="zh-CN" altLang="en-US" dirty="0" smtClean="0">
                <a:solidFill>
                  <a:schemeClr val="bg1"/>
                </a:solidFill>
                <a:latin typeface="微软雅黑" pitchFamily="34" charset="-122"/>
                <a:ea typeface="微软雅黑" pitchFamily="34" charset="-122"/>
              </a:rPr>
              <a:t>洗手液、汗液等耐腐蚀实验等超过</a:t>
            </a:r>
            <a:r>
              <a:rPr lang="en-US" altLang="zh-CN" dirty="0" smtClean="0">
                <a:solidFill>
                  <a:schemeClr val="bg1"/>
                </a:solidFill>
                <a:latin typeface="微软雅黑" pitchFamily="34" charset="-122"/>
                <a:ea typeface="微软雅黑" pitchFamily="34" charset="-122"/>
              </a:rPr>
              <a:t>250</a:t>
            </a:r>
            <a:r>
              <a:rPr lang="zh-CN" altLang="en-US" dirty="0" smtClean="0">
                <a:solidFill>
                  <a:schemeClr val="bg1"/>
                </a:solidFill>
                <a:latin typeface="微软雅黑" pitchFamily="34" charset="-122"/>
                <a:ea typeface="微软雅黑" pitchFamily="34" charset="-122"/>
              </a:rPr>
              <a:t>项品质测试实验</a:t>
            </a:r>
            <a:endParaRPr lang="en-US" altLang="zh-CN" dirty="0" smtClean="0">
              <a:solidFill>
                <a:schemeClr val="bg1"/>
              </a:solidFill>
              <a:latin typeface="微软雅黑" pitchFamily="34" charset="-122"/>
              <a:ea typeface="微软雅黑" pitchFamily="34" charset="-122"/>
            </a:endParaRPr>
          </a:p>
        </p:txBody>
      </p:sp>
      <p:sp>
        <p:nvSpPr>
          <p:cNvPr id="8" name="TextBox 7"/>
          <p:cNvSpPr txBox="1"/>
          <p:nvPr/>
        </p:nvSpPr>
        <p:spPr>
          <a:xfrm>
            <a:off x="334645" y="100965"/>
            <a:ext cx="1054411" cy="523220"/>
          </a:xfrm>
          <a:prstGeom prst="rect">
            <a:avLst/>
          </a:prstGeom>
          <a:noFill/>
        </p:spPr>
        <p:txBody>
          <a:bodyPr wrap="square" rtlCol="0">
            <a:spAutoFit/>
          </a:bodyPr>
          <a:lstStyle/>
          <a:p>
            <a:r>
              <a:rPr lang="zh-CN" altLang="en-US" sz="2800" b="1" dirty="0" smtClean="0">
                <a:solidFill>
                  <a:schemeClr val="bg1"/>
                </a:solidFill>
                <a:latin typeface="微软雅黑" pitchFamily="34" charset="-122"/>
                <a:ea typeface="微软雅黑" pitchFamily="34" charset="-122"/>
              </a:rPr>
              <a:t>品质</a:t>
            </a:r>
            <a:endParaRPr lang="zh-CN" altLang="en-US" sz="2800" b="1" dirty="0">
              <a:solidFill>
                <a:schemeClr val="bg1"/>
              </a:solidFill>
              <a:latin typeface="微软雅黑" pitchFamily="34" charset="-122"/>
              <a:ea typeface="微软雅黑" pitchFamily="34" charset="-122"/>
            </a:endParaRPr>
          </a:p>
        </p:txBody>
      </p:sp>
      <p:pic>
        <p:nvPicPr>
          <p:cNvPr id="10" name="图片 9">
            <a:extLst>
              <a:ext uri="{FF2B5EF4-FFF2-40B4-BE49-F238E27FC236}">
                <a16:creationId xmlns:a16="http://schemas.microsoft.com/office/drawing/2014/main" id="{D52901CE-003B-4EE7-8A7B-787D584FA932}"/>
              </a:ext>
            </a:extLst>
          </p:cNvPr>
          <p:cNvPicPr>
            <a:picLocks noChangeAspect="1"/>
          </p:cNvPicPr>
          <p:nvPr/>
        </p:nvPicPr>
        <p:blipFill rotWithShape="1">
          <a:blip r:embed="rId3"/>
          <a:srcRect l="34738" t="9527" r="35730" b="12778"/>
          <a:stretch/>
        </p:blipFill>
        <p:spPr>
          <a:xfrm>
            <a:off x="1553210" y="943610"/>
            <a:ext cx="3345466" cy="4950915"/>
          </a:xfrm>
          <a:prstGeom prst="rect">
            <a:avLst/>
          </a:prstGeom>
        </p:spPr>
      </p:pic>
    </p:spTree>
    <p:extLst>
      <p:ext uri="{BB962C8B-B14F-4D97-AF65-F5344CB8AC3E}">
        <p14:creationId xmlns:p14="http://schemas.microsoft.com/office/powerpoint/2010/main" val="271985211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5905143" y="1163309"/>
            <a:ext cx="4635356" cy="581057"/>
          </a:xfrm>
          <a:prstGeom prst="rect">
            <a:avLst/>
          </a:prstGeom>
          <a:noFill/>
        </p:spPr>
        <p:txBody>
          <a:bodyPr wrap="square" rtlCol="0">
            <a:spAutoFit/>
          </a:bodyPr>
          <a:lstStyle/>
          <a:p>
            <a:pPr>
              <a:lnSpc>
                <a:spcPct val="150000"/>
              </a:lnSpc>
            </a:pPr>
            <a:r>
              <a:rPr lang="zh-CN" altLang="en-US" sz="2400" b="1" dirty="0" smtClean="0">
                <a:solidFill>
                  <a:schemeClr val="bg1"/>
                </a:solidFill>
                <a:latin typeface="微软雅黑" pitchFamily="34" charset="-122"/>
                <a:ea typeface="微软雅黑" pitchFamily="34" charset="-122"/>
              </a:rPr>
              <a:t>大电量</a:t>
            </a:r>
            <a:r>
              <a:rPr lang="en-US" altLang="zh-CN" sz="2400" b="1" dirty="0" smtClean="0">
                <a:solidFill>
                  <a:schemeClr val="bg1"/>
                </a:solidFill>
                <a:latin typeface="微软雅黑" pitchFamily="34" charset="-122"/>
                <a:ea typeface="微软雅黑" pitchFamily="34" charset="-122"/>
              </a:rPr>
              <a:t>+</a:t>
            </a:r>
            <a:r>
              <a:rPr lang="zh-CN" altLang="en-US" sz="2400" b="1" dirty="0" smtClean="0">
                <a:solidFill>
                  <a:schemeClr val="bg1"/>
                </a:solidFill>
                <a:latin typeface="微软雅黑" pitchFamily="34" charset="-122"/>
                <a:ea typeface="微软雅黑" pitchFamily="34" charset="-122"/>
              </a:rPr>
              <a:t>省电算法</a:t>
            </a:r>
            <a:endParaRPr lang="en-US" altLang="zh-CN" sz="2400" b="1" dirty="0" smtClean="0">
              <a:solidFill>
                <a:schemeClr val="bg1"/>
              </a:solidFill>
              <a:latin typeface="微软雅黑" pitchFamily="34" charset="-122"/>
              <a:ea typeface="微软雅黑" pitchFamily="34" charset="-122"/>
            </a:endParaRPr>
          </a:p>
        </p:txBody>
      </p:sp>
      <p:sp>
        <p:nvSpPr>
          <p:cNvPr id="16" name="TextBox 15"/>
          <p:cNvSpPr txBox="1"/>
          <p:nvPr/>
        </p:nvSpPr>
        <p:spPr>
          <a:xfrm>
            <a:off x="5905143" y="2052015"/>
            <a:ext cx="5913689" cy="3416320"/>
          </a:xfrm>
          <a:prstGeom prst="rect">
            <a:avLst/>
          </a:prstGeom>
          <a:noFill/>
        </p:spPr>
        <p:txBody>
          <a:bodyPr wrap="square" rtlCol="0">
            <a:spAutoFit/>
          </a:bodyPr>
          <a:lstStyle/>
          <a:p>
            <a:pPr marL="285750" indent="-285750">
              <a:lnSpc>
                <a:spcPct val="200000"/>
              </a:lnSpc>
              <a:buFont typeface="Arial" pitchFamily="34" charset="0"/>
              <a:buChar char="•"/>
            </a:pPr>
            <a:r>
              <a:rPr lang="zh-CN" altLang="en-US" dirty="0">
                <a:solidFill>
                  <a:schemeClr val="bg1"/>
                </a:solidFill>
                <a:latin typeface="微软雅黑" pitchFamily="34" charset="-122"/>
                <a:ea typeface="微软雅黑" pitchFamily="34" charset="-122"/>
              </a:rPr>
              <a:t>真正的高能量密度电池</a:t>
            </a:r>
            <a:r>
              <a:rPr lang="zh-CN" altLang="en-US" dirty="0" smtClean="0">
                <a:solidFill>
                  <a:schemeClr val="bg1"/>
                </a:solidFill>
                <a:latin typeface="微软雅黑" pitchFamily="34" charset="-122"/>
                <a:ea typeface="微软雅黑" pitchFamily="34" charset="-122"/>
              </a:rPr>
              <a:t>，</a:t>
            </a:r>
            <a:r>
              <a:rPr lang="zh-CN" altLang="en-US" dirty="0">
                <a:solidFill>
                  <a:schemeClr val="bg1"/>
                </a:solidFill>
                <a:latin typeface="微软雅黑" pitchFamily="34" charset="-122"/>
                <a:ea typeface="微软雅黑" pitchFamily="34" charset="-122"/>
              </a:rPr>
              <a:t>能量密度高于</a:t>
            </a:r>
            <a:r>
              <a:rPr lang="en-US" altLang="zh-CN" dirty="0">
                <a:solidFill>
                  <a:schemeClr val="bg1"/>
                </a:solidFill>
                <a:latin typeface="微软雅黑" pitchFamily="34" charset="-122"/>
                <a:ea typeface="微软雅黑" pitchFamily="34" charset="-122"/>
              </a:rPr>
              <a:t>Apple </a:t>
            </a:r>
            <a:r>
              <a:rPr lang="en-US" altLang="zh-CN" dirty="0" smtClean="0">
                <a:solidFill>
                  <a:schemeClr val="bg1"/>
                </a:solidFill>
                <a:latin typeface="微软雅黑" pitchFamily="34" charset="-122"/>
                <a:ea typeface="微软雅黑" pitchFamily="34" charset="-122"/>
              </a:rPr>
              <a:t>watch</a:t>
            </a:r>
            <a:r>
              <a:rPr lang="zh-CN" altLang="en-US" dirty="0" smtClean="0">
                <a:solidFill>
                  <a:schemeClr val="bg1"/>
                </a:solidFill>
                <a:latin typeface="微软雅黑" pitchFamily="34" charset="-122"/>
                <a:ea typeface="微软雅黑" pitchFamily="34" charset="-122"/>
              </a:rPr>
              <a:t>再兼顾了手表的体积、重量的状态下仍然保持了</a:t>
            </a:r>
            <a:r>
              <a:rPr lang="en-US" altLang="zh-CN" b="1" dirty="0" smtClean="0">
                <a:solidFill>
                  <a:srgbClr val="C00000"/>
                </a:solidFill>
                <a:latin typeface="微软雅黑" pitchFamily="34" charset="-122"/>
                <a:ea typeface="微软雅黑" pitchFamily="34" charset="-122"/>
              </a:rPr>
              <a:t>800mAh</a:t>
            </a:r>
            <a:r>
              <a:rPr lang="zh-CN" altLang="en-US" dirty="0" smtClean="0">
                <a:solidFill>
                  <a:schemeClr val="bg1"/>
                </a:solidFill>
                <a:latin typeface="微软雅黑" pitchFamily="34" charset="-122"/>
                <a:ea typeface="微软雅黑" pitchFamily="34" charset="-122"/>
              </a:rPr>
              <a:t>的电池设计</a:t>
            </a:r>
            <a:endParaRPr lang="en-US" altLang="zh-CN" dirty="0" smtClean="0">
              <a:solidFill>
                <a:schemeClr val="bg1"/>
              </a:solidFill>
              <a:latin typeface="微软雅黑" pitchFamily="34" charset="-122"/>
              <a:ea typeface="微软雅黑" pitchFamily="34" charset="-122"/>
            </a:endParaRPr>
          </a:p>
          <a:p>
            <a:pPr marL="285750" indent="-285750">
              <a:lnSpc>
                <a:spcPct val="200000"/>
              </a:lnSpc>
              <a:buFont typeface="Arial" pitchFamily="34" charset="0"/>
              <a:buChar char="•"/>
            </a:pPr>
            <a:r>
              <a:rPr lang="zh-CN" altLang="en-US" dirty="0" smtClean="0">
                <a:solidFill>
                  <a:schemeClr val="bg1"/>
                </a:solidFill>
                <a:latin typeface="微软雅黑" pitchFamily="34" charset="-122"/>
                <a:ea typeface="微软雅黑" pitchFamily="34" charset="-122"/>
              </a:rPr>
              <a:t>省电算法，当电量低于</a:t>
            </a:r>
            <a:r>
              <a:rPr lang="en-US" altLang="zh-CN" dirty="0" smtClean="0">
                <a:solidFill>
                  <a:schemeClr val="bg1"/>
                </a:solidFill>
                <a:latin typeface="微软雅黑" pitchFamily="34" charset="-122"/>
                <a:ea typeface="微软雅黑" pitchFamily="34" charset="-122"/>
              </a:rPr>
              <a:t>20%</a:t>
            </a:r>
            <a:r>
              <a:rPr lang="zh-CN" altLang="en-US" dirty="0" smtClean="0">
                <a:solidFill>
                  <a:schemeClr val="bg1"/>
                </a:solidFill>
                <a:latin typeface="微软雅黑" pitchFamily="34" charset="-122"/>
                <a:ea typeface="微软雅黑" pitchFamily="34" charset="-122"/>
              </a:rPr>
              <a:t>时手表自动进入</a:t>
            </a:r>
            <a:r>
              <a:rPr lang="zh-CN" altLang="en-US" b="1" dirty="0" smtClean="0">
                <a:solidFill>
                  <a:srgbClr val="C00000"/>
                </a:solidFill>
                <a:latin typeface="微软雅黑" pitchFamily="34" charset="-122"/>
                <a:ea typeface="微软雅黑" pitchFamily="34" charset="-122"/>
              </a:rPr>
              <a:t>长续航模式</a:t>
            </a:r>
            <a:r>
              <a:rPr lang="zh-CN" altLang="en-US" dirty="0" smtClean="0">
                <a:solidFill>
                  <a:schemeClr val="bg1"/>
                </a:solidFill>
                <a:latin typeface="微软雅黑" pitchFamily="34" charset="-122"/>
                <a:ea typeface="微软雅黑" pitchFamily="34" charset="-122"/>
              </a:rPr>
              <a:t>，该模式下手表仍然可以打电话、定位，该模式下手表仍可正常使用</a:t>
            </a:r>
            <a:r>
              <a:rPr lang="en-US" altLang="zh-CN" dirty="0" smtClean="0">
                <a:solidFill>
                  <a:schemeClr val="bg1"/>
                </a:solidFill>
                <a:latin typeface="微软雅黑" pitchFamily="34" charset="-122"/>
                <a:ea typeface="微软雅黑" pitchFamily="34" charset="-122"/>
              </a:rPr>
              <a:t>10</a:t>
            </a:r>
            <a:r>
              <a:rPr lang="zh-CN" altLang="en-US" dirty="0" smtClean="0">
                <a:solidFill>
                  <a:schemeClr val="bg1"/>
                </a:solidFill>
                <a:latin typeface="微软雅黑" pitchFamily="34" charset="-122"/>
                <a:ea typeface="微软雅黑" pitchFamily="34" charset="-122"/>
              </a:rPr>
              <a:t>小时以上</a:t>
            </a:r>
            <a:endParaRPr lang="en-US" altLang="zh-CN" dirty="0">
              <a:solidFill>
                <a:schemeClr val="bg1"/>
              </a:solidFill>
              <a:latin typeface="微软雅黑" pitchFamily="34" charset="-122"/>
              <a:ea typeface="微软雅黑" pitchFamily="34" charset="-122"/>
            </a:endParaRPr>
          </a:p>
        </p:txBody>
      </p:sp>
      <p:sp>
        <p:nvSpPr>
          <p:cNvPr id="8" name="TextBox 7"/>
          <p:cNvSpPr txBox="1"/>
          <p:nvPr/>
        </p:nvSpPr>
        <p:spPr>
          <a:xfrm>
            <a:off x="207645" y="100965"/>
            <a:ext cx="1054411" cy="523220"/>
          </a:xfrm>
          <a:prstGeom prst="rect">
            <a:avLst/>
          </a:prstGeom>
          <a:noFill/>
        </p:spPr>
        <p:txBody>
          <a:bodyPr wrap="square" rtlCol="0">
            <a:spAutoFit/>
          </a:bodyPr>
          <a:lstStyle/>
          <a:p>
            <a:r>
              <a:rPr lang="zh-CN" altLang="en-US" sz="2800" b="1" dirty="0" smtClean="0">
                <a:solidFill>
                  <a:schemeClr val="bg1"/>
                </a:solidFill>
                <a:latin typeface="微软雅黑" pitchFamily="34" charset="-122"/>
                <a:ea typeface="微软雅黑" pitchFamily="34" charset="-122"/>
              </a:rPr>
              <a:t>续航</a:t>
            </a:r>
            <a:endParaRPr lang="zh-CN" altLang="en-US" sz="2800" b="1" dirty="0">
              <a:solidFill>
                <a:schemeClr val="bg1"/>
              </a:solidFill>
              <a:latin typeface="微软雅黑" pitchFamily="34" charset="-122"/>
              <a:ea typeface="微软雅黑" pitchFamily="34" charset="-122"/>
            </a:endParaRPr>
          </a:p>
        </p:txBody>
      </p:sp>
      <p:pic>
        <p:nvPicPr>
          <p:cNvPr id="10" name="图片 9">
            <a:extLst>
              <a:ext uri="{FF2B5EF4-FFF2-40B4-BE49-F238E27FC236}">
                <a16:creationId xmlns:a16="http://schemas.microsoft.com/office/drawing/2014/main" id="{1DE1AF98-0463-4625-BC6E-5A7A46227E27}"/>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backgroundMark x1="49948" y1="86898" x2="47240" y2="87083"/>
                        <a14:backgroundMark x1="47240" y1="87083" x2="47135" y2="87130"/>
                        <a14:backgroundMark x1="34297" y1="79769" x2="35495" y2="82361"/>
                        <a14:backgroundMark x1="47813" y1="85000" x2="44609" y2="87130"/>
                        <a14:backgroundMark x1="44609" y1="87130" x2="44609" y2="87130"/>
                        <a14:backgroundMark x1="45938" y1="84769" x2="43906" y2="85370"/>
                        <a14:backgroundMark x1="43906" y1="85370" x2="47813" y2="84537"/>
                      </a14:backgroundRemoval>
                    </a14:imgEffect>
                  </a14:imgLayer>
                </a14:imgProps>
              </a:ext>
            </a:extLst>
          </a:blip>
          <a:srcRect l="29219" t="21113" r="37513" b="13900"/>
          <a:stretch/>
        </p:blipFill>
        <p:spPr>
          <a:xfrm>
            <a:off x="1262056" y="1717358"/>
            <a:ext cx="3718230" cy="4085634"/>
          </a:xfrm>
          <a:prstGeom prst="rect">
            <a:avLst/>
          </a:prstGeom>
        </p:spPr>
      </p:pic>
    </p:spTree>
    <p:extLst>
      <p:ext uri="{BB962C8B-B14F-4D97-AF65-F5344CB8AC3E}">
        <p14:creationId xmlns:p14="http://schemas.microsoft.com/office/powerpoint/2010/main" val="196785361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6046886" y="786931"/>
            <a:ext cx="5823221" cy="1200329"/>
          </a:xfrm>
          <a:prstGeom prst="rect">
            <a:avLst/>
          </a:prstGeom>
          <a:noFill/>
        </p:spPr>
        <p:txBody>
          <a:bodyPr wrap="square" rtlCol="0">
            <a:spAutoFit/>
          </a:bodyPr>
          <a:lstStyle/>
          <a:p>
            <a:pPr>
              <a:lnSpc>
                <a:spcPct val="150000"/>
              </a:lnSpc>
            </a:pPr>
            <a:r>
              <a:rPr lang="zh-CN" altLang="en-US" sz="2400" b="1" dirty="0" smtClean="0">
                <a:solidFill>
                  <a:schemeClr val="bg1"/>
                </a:solidFill>
                <a:latin typeface="微软雅黑" pitchFamily="34" charset="-122"/>
                <a:ea typeface="微软雅黑" pitchFamily="34" charset="-122"/>
              </a:rPr>
              <a:t>全方位家长管理，手表好用，但是不会打扰孩子学习</a:t>
            </a:r>
            <a:endParaRPr lang="en-US" altLang="zh-CN" sz="2400" b="1" dirty="0" smtClean="0">
              <a:solidFill>
                <a:schemeClr val="bg1"/>
              </a:solidFill>
              <a:latin typeface="微软雅黑" pitchFamily="34" charset="-122"/>
              <a:ea typeface="微软雅黑" pitchFamily="34" charset="-122"/>
            </a:endParaRPr>
          </a:p>
        </p:txBody>
      </p:sp>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4645" y="816610"/>
            <a:ext cx="2619668" cy="56724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09708" y="816610"/>
            <a:ext cx="2619668" cy="56724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p:nvPr/>
        </p:nvSpPr>
        <p:spPr>
          <a:xfrm>
            <a:off x="5905144" y="2188748"/>
            <a:ext cx="5913689" cy="1116781"/>
          </a:xfrm>
          <a:prstGeom prst="rect">
            <a:avLst/>
          </a:prstGeom>
          <a:noFill/>
        </p:spPr>
        <p:txBody>
          <a:bodyPr wrap="square" rtlCol="0">
            <a:spAutoFit/>
          </a:bodyPr>
          <a:lstStyle/>
          <a:p>
            <a:pPr marL="285750" indent="-285750">
              <a:lnSpc>
                <a:spcPct val="200000"/>
              </a:lnSpc>
              <a:buFont typeface="Arial" pitchFamily="34" charset="0"/>
              <a:buChar char="•"/>
            </a:pPr>
            <a:r>
              <a:rPr lang="zh-CN" altLang="en-US" dirty="0" smtClean="0">
                <a:solidFill>
                  <a:schemeClr val="bg1"/>
                </a:solidFill>
                <a:latin typeface="微软雅黑" pitchFamily="34" charset="-122"/>
                <a:ea typeface="微软雅黑" pitchFamily="34" charset="-122"/>
              </a:rPr>
              <a:t>上课禁用，保证孩子在学校、培训班不会被打扰</a:t>
            </a:r>
            <a:endParaRPr lang="en-US" altLang="zh-CN" dirty="0" smtClean="0">
              <a:solidFill>
                <a:schemeClr val="bg1"/>
              </a:solidFill>
              <a:latin typeface="微软雅黑" pitchFamily="34" charset="-122"/>
              <a:ea typeface="微软雅黑" pitchFamily="34" charset="-122"/>
            </a:endParaRPr>
          </a:p>
          <a:p>
            <a:pPr marL="285750" indent="-285750">
              <a:lnSpc>
                <a:spcPct val="200000"/>
              </a:lnSpc>
              <a:buFont typeface="Arial" pitchFamily="34" charset="0"/>
              <a:buChar char="•"/>
            </a:pPr>
            <a:r>
              <a:rPr lang="zh-CN" altLang="en-US" dirty="0" smtClean="0">
                <a:solidFill>
                  <a:schemeClr val="bg1"/>
                </a:solidFill>
                <a:latin typeface="微软雅黑" pitchFamily="34" charset="-122"/>
                <a:ea typeface="微软雅黑" pitchFamily="34" charset="-122"/>
              </a:rPr>
              <a:t>全方位的应用管理，让孩子更加合理的使用手表</a:t>
            </a:r>
            <a:endParaRPr lang="en-US" altLang="zh-CN" dirty="0">
              <a:solidFill>
                <a:schemeClr val="bg1"/>
              </a:solidFill>
              <a:latin typeface="微软雅黑" pitchFamily="34" charset="-122"/>
              <a:ea typeface="微软雅黑" pitchFamily="34" charset="-122"/>
            </a:endParaRPr>
          </a:p>
        </p:txBody>
      </p:sp>
      <p:sp>
        <p:nvSpPr>
          <p:cNvPr id="8" name="TextBox 7"/>
          <p:cNvSpPr txBox="1"/>
          <p:nvPr/>
        </p:nvSpPr>
        <p:spPr>
          <a:xfrm>
            <a:off x="207645" y="100965"/>
            <a:ext cx="1054411" cy="523220"/>
          </a:xfrm>
          <a:prstGeom prst="rect">
            <a:avLst/>
          </a:prstGeom>
          <a:noFill/>
        </p:spPr>
        <p:txBody>
          <a:bodyPr wrap="square" rtlCol="0">
            <a:spAutoFit/>
          </a:bodyPr>
          <a:lstStyle/>
          <a:p>
            <a:r>
              <a:rPr lang="zh-CN" altLang="en-US" sz="2800" b="1" dirty="0" smtClean="0">
                <a:solidFill>
                  <a:schemeClr val="bg1"/>
                </a:solidFill>
                <a:latin typeface="微软雅黑" pitchFamily="34" charset="-122"/>
                <a:ea typeface="微软雅黑" pitchFamily="34" charset="-122"/>
              </a:rPr>
              <a:t>管控</a:t>
            </a:r>
            <a:endParaRPr lang="zh-CN" altLang="en-US" sz="28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10607719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880427" y="2174629"/>
            <a:ext cx="10487814" cy="2031325"/>
          </a:xfrm>
          <a:prstGeom prst="rect">
            <a:avLst/>
          </a:prstGeom>
          <a:noFill/>
        </p:spPr>
        <p:txBody>
          <a:bodyPr wrap="square" rtlCol="0">
            <a:spAutoFit/>
          </a:bodyPr>
          <a:lstStyle/>
          <a:p>
            <a:pPr>
              <a:lnSpc>
                <a:spcPct val="150000"/>
              </a:lnSpc>
            </a:pPr>
            <a:r>
              <a:rPr lang="zh-CN" altLang="en-US" sz="2800" b="1" dirty="0" smtClean="0">
                <a:solidFill>
                  <a:schemeClr val="bg1"/>
                </a:solidFill>
                <a:latin typeface="微软雅黑" pitchFamily="34" charset="-122"/>
                <a:ea typeface="微软雅黑" pitchFamily="34" charset="-122"/>
              </a:rPr>
              <a:t>     每个父母都希望自己的孩子能够健康、快乐、自信的成长，运动就是最好的方式，</a:t>
            </a:r>
            <a:r>
              <a:rPr lang="zh-CN" altLang="en-US" sz="2800" b="1" dirty="0" smtClean="0">
                <a:solidFill>
                  <a:srgbClr val="C00000"/>
                </a:solidFill>
                <a:latin typeface="微软雅黑" pitchFamily="34" charset="-122"/>
                <a:ea typeface="微软雅黑" pitchFamily="34" charset="-122"/>
              </a:rPr>
              <a:t>运动</a:t>
            </a:r>
            <a:r>
              <a:rPr lang="zh-CN" altLang="en-US" sz="2800" b="1" dirty="0" smtClean="0">
                <a:solidFill>
                  <a:schemeClr val="bg1"/>
                </a:solidFill>
                <a:latin typeface="微软雅黑" pitchFamily="34" charset="-122"/>
                <a:ea typeface="微软雅黑" pitchFamily="34" charset="-122"/>
              </a:rPr>
              <a:t>能让孩子认识更多的朋友，收获更多的快乐！</a:t>
            </a:r>
            <a:endParaRPr lang="zh-CN" altLang="en-US" sz="28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52328687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圆角矩形 1"/>
          <p:cNvSpPr/>
          <p:nvPr/>
        </p:nvSpPr>
        <p:spPr>
          <a:xfrm>
            <a:off x="178435" y="8572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14"/>
          <p:cNvSpPr/>
          <p:nvPr/>
        </p:nvSpPr>
        <p:spPr>
          <a:xfrm>
            <a:off x="274320" y="33020"/>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355599" y="160020"/>
            <a:ext cx="10891521" cy="461665"/>
          </a:xfrm>
          <a:prstGeom prst="rect">
            <a:avLst/>
          </a:prstGeom>
          <a:noFill/>
        </p:spPr>
        <p:txBody>
          <a:bodyPr wrap="square" rtlCol="0">
            <a:spAutoFit/>
          </a:bodyPr>
          <a:lstStyle/>
          <a:p>
            <a:pPr algn="l"/>
            <a:r>
              <a:rPr lang="zh-CN" altLang="en-US" sz="2400" b="1" dirty="0" smtClean="0">
                <a:solidFill>
                  <a:schemeClr val="bg1">
                    <a:lumMod val="85000"/>
                  </a:schemeClr>
                </a:solidFill>
                <a:latin typeface="微软雅黑" panose="020B0503020204020204" pitchFamily="34" charset="-122"/>
                <a:ea typeface="微软雅黑" panose="020B0503020204020204" pitchFamily="34" charset="-122"/>
              </a:rPr>
              <a:t>运动 </a:t>
            </a:r>
            <a:r>
              <a:rPr lang="en-US" altLang="zh-CN" sz="2400" b="1" dirty="0">
                <a:solidFill>
                  <a:schemeClr val="bg1">
                    <a:lumMod val="85000"/>
                  </a:schemeClr>
                </a:solidFill>
                <a:latin typeface="微软雅黑" panose="020B0503020204020204" pitchFamily="34" charset="-122"/>
                <a:ea typeface="微软雅黑" panose="020B0503020204020204" pitchFamily="34" charset="-122"/>
              </a:rPr>
              <a:t>– </a:t>
            </a:r>
            <a:r>
              <a:rPr lang="zh-CN" altLang="en-US" sz="2400" b="1" dirty="0" smtClean="0">
                <a:solidFill>
                  <a:schemeClr val="bg1">
                    <a:lumMod val="85000"/>
                  </a:schemeClr>
                </a:solidFill>
                <a:latin typeface="微软雅黑" panose="020B0503020204020204" pitchFamily="34" charset="-122"/>
                <a:ea typeface="微软雅黑" panose="020B0503020204020204" pitchFamily="34" charset="-122"/>
              </a:rPr>
              <a:t>通过趣味化的</a:t>
            </a:r>
            <a:r>
              <a:rPr lang="zh-CN" altLang="en-US" sz="2400" b="1" dirty="0">
                <a:solidFill>
                  <a:schemeClr val="bg1">
                    <a:lumMod val="85000"/>
                  </a:schemeClr>
                </a:solidFill>
                <a:latin typeface="微软雅黑" panose="020B0503020204020204" pitchFamily="34" charset="-122"/>
                <a:ea typeface="微软雅黑" panose="020B0503020204020204" pitchFamily="34" charset="-122"/>
              </a:rPr>
              <a:t>方式</a:t>
            </a:r>
            <a:r>
              <a:rPr lang="zh-CN" altLang="en-US" sz="2400" b="1" dirty="0" smtClean="0">
                <a:solidFill>
                  <a:schemeClr val="bg1">
                    <a:lumMod val="85000"/>
                  </a:schemeClr>
                </a:solidFill>
                <a:latin typeface="微软雅黑" panose="020B0503020204020204" pitchFamily="34" charset="-122"/>
                <a:ea typeface="微软雅黑" panose="020B0503020204020204" pitchFamily="34" charset="-122"/>
              </a:rPr>
              <a:t>，让孩子更爱运动</a:t>
            </a:r>
            <a:endParaRPr lang="zh-CN" altLang="en-US" sz="2400" b="1" dirty="0">
              <a:solidFill>
                <a:schemeClr val="bg1">
                  <a:lumMod val="85000"/>
                </a:schemeClr>
              </a:solidFill>
              <a:latin typeface="微软雅黑" panose="020B0503020204020204" pitchFamily="34" charset="-122"/>
              <a:ea typeface="微软雅黑" panose="020B0503020204020204" pitchFamily="34" charset="-122"/>
            </a:endParaRPr>
          </a:p>
        </p:txBody>
      </p:sp>
      <p:pic>
        <p:nvPicPr>
          <p:cNvPr id="2050" name="Picture 2" descr="C:\Users\HP\AppData\Local\Temp\企业微信截图_162026195830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320" y="621685"/>
            <a:ext cx="4860807" cy="606785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5443671" y="715826"/>
            <a:ext cx="6554624" cy="4662815"/>
          </a:xfrm>
          <a:prstGeom prst="rect">
            <a:avLst/>
          </a:prstGeom>
          <a:noFill/>
        </p:spPr>
        <p:txBody>
          <a:bodyPr wrap="square" rtlCol="0">
            <a:spAutoFit/>
          </a:bodyPr>
          <a:lstStyle/>
          <a:p>
            <a:pPr marL="285750" indent="-285750">
              <a:lnSpc>
                <a:spcPct val="150000"/>
              </a:lnSpc>
              <a:buFont typeface="Arial" pitchFamily="34" charset="0"/>
              <a:buChar char="•"/>
            </a:pPr>
            <a:r>
              <a:rPr lang="zh-CN" altLang="en-US" dirty="0" smtClean="0">
                <a:solidFill>
                  <a:schemeClr val="bg1"/>
                </a:solidFill>
                <a:latin typeface="微软雅黑" pitchFamily="34" charset="-122"/>
                <a:ea typeface="微软雅黑" pitchFamily="34" charset="-122"/>
              </a:rPr>
              <a:t>运动就是搜集能量，搜集的</a:t>
            </a:r>
            <a:r>
              <a:rPr lang="zh-CN" altLang="en-US" b="1" dirty="0" smtClean="0">
                <a:solidFill>
                  <a:srgbClr val="C00000"/>
                </a:solidFill>
                <a:latin typeface="微软雅黑" pitchFamily="34" charset="-122"/>
                <a:ea typeface="微软雅黑" pitchFamily="34" charset="-122"/>
              </a:rPr>
              <a:t>能量越多，等级就会越高</a:t>
            </a:r>
            <a:r>
              <a:rPr lang="zh-CN" altLang="en-US" dirty="0" smtClean="0">
                <a:solidFill>
                  <a:schemeClr val="bg1"/>
                </a:solidFill>
                <a:latin typeface="微软雅黑" pitchFamily="34" charset="-122"/>
                <a:ea typeface="微软雅黑" pitchFamily="34" charset="-122"/>
              </a:rPr>
              <a:t>，在好友之间的排名就会越靠前</a:t>
            </a:r>
            <a:endParaRPr lang="en-US" altLang="zh-CN" dirty="0" smtClean="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endParaRPr lang="en-US" altLang="zh-CN" dirty="0" smtClean="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zh-CN" altLang="en-US" dirty="0" smtClean="0">
                <a:solidFill>
                  <a:schemeClr val="bg1"/>
                </a:solidFill>
                <a:latin typeface="微软雅黑" pitchFamily="34" charset="-122"/>
                <a:ea typeface="微软雅黑" pitchFamily="34" charset="-122"/>
              </a:rPr>
              <a:t>每天搜集的能量完成一定小目标时就会</a:t>
            </a:r>
            <a:r>
              <a:rPr lang="zh-CN" altLang="en-US" b="1" dirty="0" smtClean="0">
                <a:solidFill>
                  <a:srgbClr val="C00000"/>
                </a:solidFill>
                <a:latin typeface="微软雅黑" pitchFamily="34" charset="-122"/>
                <a:ea typeface="微软雅黑" pitchFamily="34" charset="-122"/>
              </a:rPr>
              <a:t>奖励孩子积分</a:t>
            </a:r>
            <a:r>
              <a:rPr lang="zh-CN" altLang="en-US" dirty="0" smtClean="0">
                <a:solidFill>
                  <a:schemeClr val="bg1"/>
                </a:solidFill>
                <a:latin typeface="微软雅黑" pitchFamily="34" charset="-122"/>
                <a:ea typeface="微软雅黑" pitchFamily="34" charset="-122"/>
              </a:rPr>
              <a:t>以及和好友之间互动的小道具</a:t>
            </a:r>
            <a:endParaRPr lang="en-US" altLang="zh-CN" dirty="0" smtClean="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endParaRPr lang="en-US" altLang="zh-CN" dirty="0" smtClean="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zh-CN" altLang="en-US" dirty="0" smtClean="0">
                <a:solidFill>
                  <a:schemeClr val="bg1"/>
                </a:solidFill>
                <a:latin typeface="微软雅黑" pitchFamily="34" charset="-122"/>
                <a:ea typeface="微软雅黑" pitchFamily="34" charset="-122"/>
              </a:rPr>
              <a:t>所有运动的项目都是采用</a:t>
            </a:r>
            <a:r>
              <a:rPr lang="en-US" altLang="zh-CN" b="1" dirty="0" smtClean="0">
                <a:solidFill>
                  <a:srgbClr val="C00000"/>
                </a:solidFill>
                <a:latin typeface="微软雅黑" pitchFamily="34" charset="-122"/>
                <a:ea typeface="微软雅黑" pitchFamily="34" charset="-122"/>
              </a:rPr>
              <a:t>PK</a:t>
            </a:r>
            <a:r>
              <a:rPr lang="zh-CN" altLang="en-US" b="1" dirty="0" smtClean="0">
                <a:solidFill>
                  <a:srgbClr val="C00000"/>
                </a:solidFill>
                <a:latin typeface="微软雅黑" pitchFamily="34" charset="-122"/>
                <a:ea typeface="微软雅黑" pitchFamily="34" charset="-122"/>
              </a:rPr>
              <a:t>竞赛</a:t>
            </a:r>
            <a:r>
              <a:rPr lang="zh-CN" altLang="en-US" dirty="0" smtClean="0">
                <a:solidFill>
                  <a:schemeClr val="bg1"/>
                </a:solidFill>
                <a:latin typeface="微软雅黑" pitchFamily="34" charset="-122"/>
                <a:ea typeface="微软雅黑" pitchFamily="34" charset="-122"/>
              </a:rPr>
              <a:t>的方式，随机为匹配对手，赢了不仅能获得能量，还能有额外的奖励</a:t>
            </a:r>
            <a:endParaRPr lang="en-US" altLang="zh-CN" dirty="0" smtClean="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endParaRPr lang="en-US" altLang="zh-CN" dirty="0" smtClean="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zh-CN" altLang="en-US" dirty="0" smtClean="0">
                <a:solidFill>
                  <a:schemeClr val="bg1"/>
                </a:solidFill>
                <a:latin typeface="微软雅黑" pitchFamily="34" charset="-122"/>
                <a:ea typeface="微软雅黑" pitchFamily="34" charset="-122"/>
              </a:rPr>
              <a:t>运动项目跑步、跳绳、仰卧起坐都是</a:t>
            </a:r>
            <a:r>
              <a:rPr lang="zh-CN" altLang="en-US" b="1" dirty="0" smtClean="0">
                <a:solidFill>
                  <a:srgbClr val="C00000"/>
                </a:solidFill>
                <a:latin typeface="微软雅黑" pitchFamily="34" charset="-122"/>
                <a:ea typeface="微软雅黑" pitchFamily="34" charset="-122"/>
              </a:rPr>
              <a:t>跟学校要求的运动项目一致</a:t>
            </a:r>
            <a:r>
              <a:rPr lang="zh-CN" altLang="en-US" dirty="0" smtClean="0">
                <a:solidFill>
                  <a:schemeClr val="bg1"/>
                </a:solidFill>
                <a:latin typeface="微软雅黑" pitchFamily="34" charset="-122"/>
                <a:ea typeface="微软雅黑" pitchFamily="34" charset="-122"/>
              </a:rPr>
              <a:t>，孩子运动的过程也能锻炼体测能力</a:t>
            </a:r>
            <a:endParaRPr lang="en-US" altLang="zh-CN" dirty="0" smtClean="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04253886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圆角矩形 1"/>
          <p:cNvSpPr/>
          <p:nvPr/>
        </p:nvSpPr>
        <p:spPr>
          <a:xfrm>
            <a:off x="178435" y="8572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14"/>
          <p:cNvSpPr/>
          <p:nvPr/>
        </p:nvSpPr>
        <p:spPr>
          <a:xfrm>
            <a:off x="274320" y="33020"/>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355599" y="160020"/>
            <a:ext cx="10891521" cy="461665"/>
          </a:xfrm>
          <a:prstGeom prst="rect">
            <a:avLst/>
          </a:prstGeom>
          <a:noFill/>
        </p:spPr>
        <p:txBody>
          <a:bodyPr wrap="square" rtlCol="0">
            <a:spAutoFit/>
          </a:bodyPr>
          <a:lstStyle/>
          <a:p>
            <a:pPr algn="l"/>
            <a:r>
              <a:rPr lang="zh-CN" altLang="en-US" sz="2400" b="1" dirty="0" smtClean="0">
                <a:solidFill>
                  <a:schemeClr val="bg1">
                    <a:lumMod val="85000"/>
                  </a:schemeClr>
                </a:solidFill>
                <a:latin typeface="微软雅黑" panose="020B0503020204020204" pitchFamily="34" charset="-122"/>
                <a:ea typeface="微软雅黑" panose="020B0503020204020204" pitchFamily="34" charset="-122"/>
              </a:rPr>
              <a:t>运动 </a:t>
            </a:r>
            <a:r>
              <a:rPr lang="en-US" altLang="zh-CN" sz="2400" b="1" dirty="0">
                <a:solidFill>
                  <a:schemeClr val="bg1">
                    <a:lumMod val="85000"/>
                  </a:schemeClr>
                </a:solidFill>
                <a:latin typeface="微软雅黑" panose="020B0503020204020204" pitchFamily="34" charset="-122"/>
                <a:ea typeface="微软雅黑" panose="020B0503020204020204" pitchFamily="34" charset="-122"/>
              </a:rPr>
              <a:t>– </a:t>
            </a:r>
            <a:r>
              <a:rPr lang="zh-CN" altLang="en-US" sz="2400" b="1" dirty="0" smtClean="0">
                <a:solidFill>
                  <a:schemeClr val="bg1">
                    <a:lumMod val="85000"/>
                  </a:schemeClr>
                </a:solidFill>
                <a:latin typeface="微软雅黑" panose="020B0503020204020204" pitchFamily="34" charset="-122"/>
                <a:ea typeface="微软雅黑" panose="020B0503020204020204" pitchFamily="34" charset="-122"/>
              </a:rPr>
              <a:t>了解孩子运动时的身体状态，让孩子更健康的运动</a:t>
            </a:r>
            <a:endParaRPr lang="zh-CN" altLang="en-US" sz="2400" b="1" dirty="0">
              <a:solidFill>
                <a:schemeClr val="bg1">
                  <a:lumMod val="85000"/>
                </a:schemeClr>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1087067" y="801370"/>
            <a:ext cx="2767086" cy="5657841"/>
            <a:chOff x="1087067" y="748665"/>
            <a:chExt cx="2767086" cy="5657841"/>
          </a:xfrm>
        </p:grpSpPr>
        <p:pic>
          <p:nvPicPr>
            <p:cNvPr id="3074" name="Picture 2" descr="C:\Users\HP\AppData\Local\Temp\企业微信截图_162026774361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7067" y="748665"/>
              <a:ext cx="2767086" cy="565784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C:\Users\HP\AppData\Local\Temp\企业微信截图_1620267776737.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80831" y="5257398"/>
              <a:ext cx="1110952" cy="989577"/>
            </a:xfrm>
            <a:prstGeom prst="rect">
              <a:avLst/>
            </a:prstGeom>
            <a:noFill/>
            <a:extLst>
              <a:ext uri="{909E8E84-426E-40DD-AFC4-6F175D3DCCD1}">
                <a14:hiddenFill xmlns:a14="http://schemas.microsoft.com/office/drawing/2010/main">
                  <a:solidFill>
                    <a:srgbClr val="FFFFFF"/>
                  </a:solidFill>
                </a14:hiddenFill>
              </a:ext>
            </a:extLst>
          </p:spPr>
        </p:pic>
      </p:grpSp>
      <p:pic>
        <p:nvPicPr>
          <p:cNvPr id="3078" name="Picture 6" descr="C:\Users\HP\AppData\Local\Temp\企业微信截图_16202678421955.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89191" y="801370"/>
            <a:ext cx="2637425" cy="56578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6896455" y="1032106"/>
            <a:ext cx="5101839" cy="1705403"/>
          </a:xfrm>
          <a:prstGeom prst="rect">
            <a:avLst/>
          </a:prstGeom>
          <a:noFill/>
        </p:spPr>
        <p:txBody>
          <a:bodyPr wrap="square" rtlCol="0">
            <a:spAutoFit/>
          </a:bodyPr>
          <a:lstStyle/>
          <a:p>
            <a:pPr marL="285750" indent="-285750">
              <a:lnSpc>
                <a:spcPct val="150000"/>
              </a:lnSpc>
              <a:buFont typeface="Arial" pitchFamily="34" charset="0"/>
              <a:buChar char="•"/>
            </a:pPr>
            <a:r>
              <a:rPr lang="zh-CN" altLang="en-US" dirty="0" smtClean="0">
                <a:solidFill>
                  <a:schemeClr val="bg1"/>
                </a:solidFill>
                <a:latin typeface="微软雅黑" pitchFamily="34" charset="-122"/>
                <a:ea typeface="微软雅黑" pitchFamily="34" charset="-122"/>
              </a:rPr>
              <a:t>家长可以看到孩子运动时的心率状态，运动</a:t>
            </a:r>
            <a:r>
              <a:rPr lang="zh-CN" altLang="en-US" b="1" dirty="0" smtClean="0">
                <a:solidFill>
                  <a:srgbClr val="C00000"/>
                </a:solidFill>
                <a:latin typeface="微软雅黑" pitchFamily="34" charset="-122"/>
                <a:ea typeface="微软雅黑" pitchFamily="34" charset="-122"/>
              </a:rPr>
              <a:t>心率过高及时提醒</a:t>
            </a:r>
            <a:r>
              <a:rPr lang="zh-CN" altLang="en-US" dirty="0" smtClean="0">
                <a:solidFill>
                  <a:schemeClr val="bg1"/>
                </a:solidFill>
                <a:latin typeface="微软雅黑" pitchFamily="34" charset="-122"/>
                <a:ea typeface="微软雅黑" pitchFamily="34" charset="-122"/>
              </a:rPr>
              <a:t>孩子和家长</a:t>
            </a:r>
            <a:endParaRPr lang="en-US" altLang="zh-CN" dirty="0" smtClean="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zh-CN" altLang="en-US" dirty="0" smtClean="0">
                <a:solidFill>
                  <a:schemeClr val="bg1"/>
                </a:solidFill>
                <a:latin typeface="微软雅黑" pitchFamily="34" charset="-122"/>
                <a:ea typeface="微软雅黑" pitchFamily="34" charset="-122"/>
              </a:rPr>
              <a:t>记录孩子各项运动成绩，了解孩子运动能力的变化</a:t>
            </a:r>
            <a:endParaRPr lang="en-US" altLang="zh-CN" dirty="0" smtClean="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645824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5"/>
          <p:cNvSpPr txBox="1"/>
          <p:nvPr/>
        </p:nvSpPr>
        <p:spPr>
          <a:xfrm>
            <a:off x="141954" y="481945"/>
            <a:ext cx="10891521" cy="461665"/>
          </a:xfrm>
          <a:prstGeom prst="rect">
            <a:avLst/>
          </a:prstGeom>
          <a:noFill/>
        </p:spPr>
        <p:txBody>
          <a:bodyPr wrap="square" rtlCol="0">
            <a:spAutoFit/>
          </a:bodyPr>
          <a:lstStyle/>
          <a:p>
            <a:pPr algn="l"/>
            <a:r>
              <a:rPr lang="zh-CN" altLang="en-US" sz="2400" b="1" dirty="0" smtClean="0">
                <a:solidFill>
                  <a:schemeClr val="bg1">
                    <a:lumMod val="85000"/>
                  </a:schemeClr>
                </a:solidFill>
                <a:latin typeface="微软雅黑" panose="020B0503020204020204" pitchFamily="34" charset="-122"/>
                <a:ea typeface="微软雅黑" panose="020B0503020204020204" pitchFamily="34" charset="-122"/>
              </a:rPr>
              <a:t>更多创新设计</a:t>
            </a:r>
            <a:endParaRPr lang="zh-CN" altLang="en-US" sz="2400" b="1"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3" name="TextBox 2"/>
          <p:cNvSpPr txBox="1"/>
          <p:nvPr/>
        </p:nvSpPr>
        <p:spPr>
          <a:xfrm>
            <a:off x="482540" y="1483627"/>
            <a:ext cx="1049774" cy="461665"/>
          </a:xfrm>
          <a:prstGeom prst="rect">
            <a:avLst/>
          </a:prstGeom>
          <a:noFill/>
        </p:spPr>
        <p:txBody>
          <a:bodyPr wrap="square" rtlCol="0">
            <a:spAutoFit/>
          </a:bodyPr>
          <a:lstStyle/>
          <a:p>
            <a:r>
              <a:rPr lang="zh-CN" altLang="en-US" sz="2400" b="1" dirty="0" smtClean="0">
                <a:solidFill>
                  <a:schemeClr val="bg1"/>
                </a:solidFill>
                <a:latin typeface="微软雅黑" pitchFamily="34" charset="-122"/>
                <a:ea typeface="微软雅黑" pitchFamily="34" charset="-122"/>
              </a:rPr>
              <a:t>声音</a:t>
            </a:r>
            <a:endParaRPr lang="zh-CN" altLang="en-US" sz="2400" b="1" dirty="0">
              <a:solidFill>
                <a:schemeClr val="bg1"/>
              </a:solidFill>
              <a:latin typeface="微软雅黑" pitchFamily="34" charset="-122"/>
              <a:ea typeface="微软雅黑" pitchFamily="34" charset="-122"/>
            </a:endParaRPr>
          </a:p>
        </p:txBody>
      </p:sp>
      <p:sp>
        <p:nvSpPr>
          <p:cNvPr id="15" name="TextBox 14"/>
          <p:cNvSpPr txBox="1"/>
          <p:nvPr/>
        </p:nvSpPr>
        <p:spPr>
          <a:xfrm>
            <a:off x="418680" y="1991993"/>
            <a:ext cx="3495294" cy="787523"/>
          </a:xfrm>
          <a:prstGeom prst="rect">
            <a:avLst/>
          </a:prstGeom>
          <a:noFill/>
        </p:spPr>
        <p:txBody>
          <a:bodyPr wrap="square" rtlCol="0">
            <a:spAutoFit/>
          </a:bodyPr>
          <a:lstStyle/>
          <a:p>
            <a:pPr marL="285750" indent="-285750">
              <a:lnSpc>
                <a:spcPct val="150000"/>
              </a:lnSpc>
              <a:buFont typeface="Arial" pitchFamily="34" charset="0"/>
              <a:buChar char="•"/>
            </a:pPr>
            <a:r>
              <a:rPr lang="zh-CN" altLang="en-US" sz="1600" dirty="0" smtClean="0">
                <a:solidFill>
                  <a:schemeClr val="bg1"/>
                </a:solidFill>
                <a:latin typeface="微软雅黑" pitchFamily="34" charset="-122"/>
                <a:ea typeface="微软雅黑" pitchFamily="34" charset="-122"/>
              </a:rPr>
              <a:t>采用超线性扬声器</a:t>
            </a:r>
            <a:r>
              <a:rPr lang="en-US" altLang="zh-CN" sz="1600" dirty="0" smtClean="0">
                <a:solidFill>
                  <a:schemeClr val="bg1"/>
                </a:solidFill>
                <a:latin typeface="微软雅黑" pitchFamily="34" charset="-122"/>
                <a:ea typeface="微软雅黑" pitchFamily="34" charset="-122"/>
              </a:rPr>
              <a:t>+</a:t>
            </a:r>
            <a:r>
              <a:rPr lang="zh-CN" altLang="en-US" sz="1600" dirty="0" smtClean="0">
                <a:solidFill>
                  <a:schemeClr val="bg1"/>
                </a:solidFill>
                <a:latin typeface="微软雅黑" pitchFamily="34" charset="-122"/>
                <a:ea typeface="微软雅黑" pitchFamily="34" charset="-122"/>
              </a:rPr>
              <a:t>高压</a:t>
            </a:r>
            <a:r>
              <a:rPr lang="en-US" altLang="zh-CN" sz="1600" dirty="0" smtClean="0">
                <a:solidFill>
                  <a:schemeClr val="bg1"/>
                </a:solidFill>
                <a:latin typeface="微软雅黑" pitchFamily="34" charset="-122"/>
                <a:ea typeface="微软雅黑" pitchFamily="34" charset="-122"/>
              </a:rPr>
              <a:t>PA</a:t>
            </a:r>
            <a:r>
              <a:rPr lang="zh-CN" altLang="en-US" sz="1600" dirty="0" smtClean="0">
                <a:solidFill>
                  <a:schemeClr val="bg1"/>
                </a:solidFill>
                <a:latin typeface="微软雅黑" pitchFamily="34" charset="-122"/>
                <a:ea typeface="微软雅黑" pitchFamily="34" charset="-122"/>
              </a:rPr>
              <a:t>，听音乐时声音效果与</a:t>
            </a:r>
            <a:r>
              <a:rPr lang="en-US" altLang="zh-CN" sz="1600" dirty="0" smtClean="0">
                <a:solidFill>
                  <a:schemeClr val="bg1"/>
                </a:solidFill>
                <a:latin typeface="微软雅黑" pitchFamily="34" charset="-122"/>
                <a:ea typeface="微软雅黑" pitchFamily="34" charset="-122"/>
              </a:rPr>
              <a:t>iPhone 12</a:t>
            </a:r>
            <a:r>
              <a:rPr lang="zh-CN" altLang="en-US" sz="1600" dirty="0" smtClean="0">
                <a:solidFill>
                  <a:schemeClr val="bg1"/>
                </a:solidFill>
                <a:latin typeface="微软雅黑" pitchFamily="34" charset="-122"/>
                <a:ea typeface="微软雅黑" pitchFamily="34" charset="-122"/>
              </a:rPr>
              <a:t>相当</a:t>
            </a:r>
            <a:endParaRPr lang="zh-CN" altLang="en-US" sz="1600" dirty="0">
              <a:solidFill>
                <a:schemeClr val="bg1"/>
              </a:solidFill>
              <a:latin typeface="微软雅黑" pitchFamily="34" charset="-122"/>
              <a:ea typeface="微软雅黑" pitchFamily="34" charset="-122"/>
            </a:endParaRPr>
          </a:p>
        </p:txBody>
      </p:sp>
      <p:sp>
        <p:nvSpPr>
          <p:cNvPr id="16" name="TextBox 15"/>
          <p:cNvSpPr txBox="1"/>
          <p:nvPr/>
        </p:nvSpPr>
        <p:spPr>
          <a:xfrm>
            <a:off x="482540" y="2955955"/>
            <a:ext cx="1049774" cy="461665"/>
          </a:xfrm>
          <a:prstGeom prst="rect">
            <a:avLst/>
          </a:prstGeom>
          <a:noFill/>
        </p:spPr>
        <p:txBody>
          <a:bodyPr wrap="square" rtlCol="0">
            <a:spAutoFit/>
          </a:bodyPr>
          <a:lstStyle/>
          <a:p>
            <a:r>
              <a:rPr lang="zh-CN" altLang="en-US" sz="2400" b="1" dirty="0" smtClean="0">
                <a:solidFill>
                  <a:schemeClr val="bg1"/>
                </a:solidFill>
                <a:latin typeface="微软雅黑" pitchFamily="34" charset="-122"/>
                <a:ea typeface="微软雅黑" pitchFamily="34" charset="-122"/>
              </a:rPr>
              <a:t>充电</a:t>
            </a:r>
            <a:endParaRPr lang="zh-CN" altLang="en-US" sz="2400" b="1" dirty="0">
              <a:solidFill>
                <a:schemeClr val="bg1"/>
              </a:solidFill>
              <a:latin typeface="微软雅黑" pitchFamily="34" charset="-122"/>
              <a:ea typeface="微软雅黑" pitchFamily="34" charset="-122"/>
            </a:endParaRPr>
          </a:p>
        </p:txBody>
      </p:sp>
      <p:sp>
        <p:nvSpPr>
          <p:cNvPr id="18" name="TextBox 17"/>
          <p:cNvSpPr txBox="1"/>
          <p:nvPr/>
        </p:nvSpPr>
        <p:spPr>
          <a:xfrm>
            <a:off x="482539" y="3417620"/>
            <a:ext cx="3969819" cy="1200329"/>
          </a:xfrm>
          <a:prstGeom prst="rect">
            <a:avLst/>
          </a:prstGeom>
          <a:noFill/>
        </p:spPr>
        <p:txBody>
          <a:bodyPr wrap="square" rtlCol="0">
            <a:spAutoFit/>
          </a:bodyPr>
          <a:lstStyle/>
          <a:p>
            <a:pPr marL="285750" indent="-285750">
              <a:lnSpc>
                <a:spcPct val="150000"/>
              </a:lnSpc>
              <a:buFont typeface="Arial" pitchFamily="34" charset="0"/>
              <a:buChar char="•"/>
            </a:pPr>
            <a:r>
              <a:rPr lang="zh-CN" altLang="en-US" sz="1600" dirty="0" smtClean="0">
                <a:solidFill>
                  <a:schemeClr val="bg1"/>
                </a:solidFill>
                <a:latin typeface="微软雅黑" pitchFamily="34" charset="-122"/>
                <a:ea typeface="微软雅黑" pitchFamily="34" charset="-122"/>
              </a:rPr>
              <a:t>侧面磁吸充电</a:t>
            </a:r>
            <a:r>
              <a:rPr lang="en-US" altLang="zh-CN" sz="1600" dirty="0" smtClean="0">
                <a:solidFill>
                  <a:schemeClr val="bg1"/>
                </a:solidFill>
                <a:latin typeface="微软雅黑" pitchFamily="34" charset="-122"/>
                <a:ea typeface="微软雅黑" pitchFamily="34" charset="-122"/>
              </a:rPr>
              <a:t>+</a:t>
            </a:r>
            <a:r>
              <a:rPr lang="zh-CN" altLang="en-US" sz="1600" dirty="0" smtClean="0">
                <a:solidFill>
                  <a:schemeClr val="bg1"/>
                </a:solidFill>
                <a:latin typeface="微软雅黑" pitchFamily="34" charset="-122"/>
                <a:ea typeface="微软雅黑" pitchFamily="34" charset="-122"/>
              </a:rPr>
              <a:t>防反插设计，更方便</a:t>
            </a:r>
            <a:endParaRPr lang="en-US" altLang="zh-CN" sz="1600" dirty="0" smtClean="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zh-CN" altLang="en-US" sz="1600" dirty="0" smtClean="0">
                <a:solidFill>
                  <a:schemeClr val="bg1"/>
                </a:solidFill>
                <a:latin typeface="微软雅黑" pitchFamily="34" charset="-122"/>
                <a:ea typeface="微软雅黑" pitchFamily="34" charset="-122"/>
              </a:rPr>
              <a:t>采用</a:t>
            </a:r>
            <a:r>
              <a:rPr lang="en-US" altLang="zh-CN" sz="1600" dirty="0" smtClean="0">
                <a:solidFill>
                  <a:schemeClr val="bg1"/>
                </a:solidFill>
                <a:latin typeface="微软雅黑" pitchFamily="34" charset="-122"/>
                <a:ea typeface="微软雅黑" pitchFamily="34" charset="-122"/>
              </a:rPr>
              <a:t>FFC</a:t>
            </a:r>
            <a:r>
              <a:rPr lang="zh-CN" altLang="en-US" sz="1600" dirty="0" smtClean="0">
                <a:solidFill>
                  <a:schemeClr val="bg1"/>
                </a:solidFill>
                <a:latin typeface="微软雅黑" pitchFamily="34" charset="-122"/>
                <a:ea typeface="微软雅黑" pitchFamily="34" charset="-122"/>
              </a:rPr>
              <a:t>充电设计，充电时间比巅峰版缩短</a:t>
            </a:r>
            <a:r>
              <a:rPr lang="en-US" altLang="zh-CN" sz="1600" dirty="0" smtClean="0">
                <a:solidFill>
                  <a:schemeClr val="bg1"/>
                </a:solidFill>
                <a:latin typeface="微软雅黑" pitchFamily="34" charset="-122"/>
                <a:ea typeface="微软雅黑" pitchFamily="34" charset="-122"/>
              </a:rPr>
              <a:t>25%</a:t>
            </a:r>
            <a:r>
              <a:rPr lang="zh-CN" altLang="en-US" sz="1600" dirty="0" smtClean="0">
                <a:solidFill>
                  <a:schemeClr val="bg1"/>
                </a:solidFill>
                <a:latin typeface="微软雅黑" pitchFamily="34" charset="-122"/>
                <a:ea typeface="微软雅黑" pitchFamily="34" charset="-122"/>
              </a:rPr>
              <a:t>，</a:t>
            </a:r>
            <a:r>
              <a:rPr lang="en-US" altLang="zh-CN" sz="1600" dirty="0" smtClean="0">
                <a:solidFill>
                  <a:schemeClr val="bg1"/>
                </a:solidFill>
                <a:latin typeface="微软雅黑" pitchFamily="34" charset="-122"/>
                <a:ea typeface="微软雅黑" pitchFamily="34" charset="-122"/>
              </a:rPr>
              <a:t>90</a:t>
            </a:r>
            <a:r>
              <a:rPr lang="zh-CN" altLang="en-US" sz="1600" dirty="0" smtClean="0">
                <a:solidFill>
                  <a:schemeClr val="bg1"/>
                </a:solidFill>
                <a:latin typeface="微软雅黑" pitchFamily="34" charset="-122"/>
                <a:ea typeface="微软雅黑" pitchFamily="34" charset="-122"/>
              </a:rPr>
              <a:t>分钟可充满</a:t>
            </a:r>
            <a:endParaRPr lang="zh-CN" altLang="en-US" sz="1600" dirty="0">
              <a:solidFill>
                <a:schemeClr val="bg1"/>
              </a:solidFill>
              <a:latin typeface="微软雅黑" pitchFamily="34" charset="-122"/>
              <a:ea typeface="微软雅黑" pitchFamily="34" charset="-122"/>
            </a:endParaRPr>
          </a:p>
        </p:txBody>
      </p:sp>
      <p:sp>
        <p:nvSpPr>
          <p:cNvPr id="19" name="TextBox 18"/>
          <p:cNvSpPr txBox="1"/>
          <p:nvPr/>
        </p:nvSpPr>
        <p:spPr>
          <a:xfrm>
            <a:off x="579160" y="4697873"/>
            <a:ext cx="1049774" cy="461665"/>
          </a:xfrm>
          <a:prstGeom prst="rect">
            <a:avLst/>
          </a:prstGeom>
          <a:noFill/>
        </p:spPr>
        <p:txBody>
          <a:bodyPr wrap="square" rtlCol="0">
            <a:spAutoFit/>
          </a:bodyPr>
          <a:lstStyle/>
          <a:p>
            <a:r>
              <a:rPr lang="en-US" altLang="zh-CN" sz="2400" b="1" dirty="0" err="1" smtClean="0">
                <a:solidFill>
                  <a:schemeClr val="bg1"/>
                </a:solidFill>
                <a:latin typeface="微软雅黑" pitchFamily="34" charset="-122"/>
                <a:ea typeface="微软雅黑" pitchFamily="34" charset="-122"/>
              </a:rPr>
              <a:t>WiFi</a:t>
            </a:r>
            <a:endParaRPr lang="zh-CN" altLang="en-US" sz="2400" b="1" dirty="0">
              <a:solidFill>
                <a:schemeClr val="bg1"/>
              </a:solidFill>
              <a:latin typeface="微软雅黑" pitchFamily="34" charset="-122"/>
              <a:ea typeface="微软雅黑" pitchFamily="34" charset="-122"/>
            </a:endParaRPr>
          </a:p>
        </p:txBody>
      </p:sp>
      <p:sp>
        <p:nvSpPr>
          <p:cNvPr id="21" name="TextBox 20"/>
          <p:cNvSpPr txBox="1"/>
          <p:nvPr/>
        </p:nvSpPr>
        <p:spPr>
          <a:xfrm>
            <a:off x="482540" y="5159538"/>
            <a:ext cx="3969819" cy="787523"/>
          </a:xfrm>
          <a:prstGeom prst="rect">
            <a:avLst/>
          </a:prstGeom>
          <a:noFill/>
        </p:spPr>
        <p:txBody>
          <a:bodyPr wrap="square" rtlCol="0">
            <a:spAutoFit/>
          </a:bodyPr>
          <a:lstStyle/>
          <a:p>
            <a:pPr marL="285750" indent="-285750">
              <a:lnSpc>
                <a:spcPct val="150000"/>
              </a:lnSpc>
              <a:buFont typeface="Arial" pitchFamily="34" charset="0"/>
              <a:buChar char="•"/>
            </a:pPr>
            <a:r>
              <a:rPr lang="en-US" altLang="zh-CN" sz="1600" dirty="0" err="1">
                <a:solidFill>
                  <a:schemeClr val="bg1"/>
                </a:solidFill>
                <a:latin typeface="微软雅黑" pitchFamily="34" charset="-122"/>
                <a:ea typeface="微软雅黑" pitchFamily="34" charset="-122"/>
              </a:rPr>
              <a:t>WiFi</a:t>
            </a:r>
            <a:r>
              <a:rPr lang="zh-CN" altLang="en-US" sz="1600" dirty="0" smtClean="0">
                <a:solidFill>
                  <a:schemeClr val="bg1"/>
                </a:solidFill>
                <a:latin typeface="微软雅黑" pitchFamily="34" charset="-122"/>
                <a:ea typeface="微软雅黑" pitchFamily="34" charset="-122"/>
              </a:rPr>
              <a:t>信号相比巅峰版增强</a:t>
            </a:r>
            <a:r>
              <a:rPr lang="en-US" altLang="zh-CN" sz="1600" dirty="0" smtClean="0">
                <a:solidFill>
                  <a:schemeClr val="bg1"/>
                </a:solidFill>
                <a:latin typeface="微软雅黑" pitchFamily="34" charset="-122"/>
                <a:ea typeface="微软雅黑" pitchFamily="34" charset="-122"/>
              </a:rPr>
              <a:t>60%</a:t>
            </a:r>
            <a:r>
              <a:rPr lang="zh-CN" altLang="en-US" sz="1600" dirty="0" smtClean="0">
                <a:solidFill>
                  <a:schemeClr val="bg1"/>
                </a:solidFill>
                <a:latin typeface="微软雅黑" pitchFamily="34" charset="-122"/>
                <a:ea typeface="微软雅黑" pitchFamily="34" charset="-122"/>
              </a:rPr>
              <a:t>，连接更稳定</a:t>
            </a:r>
            <a:endParaRPr lang="zh-CN" altLang="en-US" sz="1600" dirty="0">
              <a:solidFill>
                <a:schemeClr val="bg1"/>
              </a:solidFill>
              <a:latin typeface="微软雅黑" pitchFamily="34" charset="-122"/>
              <a:ea typeface="微软雅黑" pitchFamily="34" charset="-122"/>
            </a:endParaRPr>
          </a:p>
        </p:txBody>
      </p:sp>
      <p:sp>
        <p:nvSpPr>
          <p:cNvPr id="22" name="TextBox 21"/>
          <p:cNvSpPr txBox="1"/>
          <p:nvPr/>
        </p:nvSpPr>
        <p:spPr>
          <a:xfrm>
            <a:off x="6377714" y="1474191"/>
            <a:ext cx="1049774" cy="461665"/>
          </a:xfrm>
          <a:prstGeom prst="rect">
            <a:avLst/>
          </a:prstGeom>
          <a:noFill/>
        </p:spPr>
        <p:txBody>
          <a:bodyPr wrap="square" rtlCol="0">
            <a:spAutoFit/>
          </a:bodyPr>
          <a:lstStyle/>
          <a:p>
            <a:r>
              <a:rPr lang="zh-CN" altLang="en-US" sz="2400" b="1" dirty="0" smtClean="0">
                <a:solidFill>
                  <a:schemeClr val="bg1"/>
                </a:solidFill>
                <a:latin typeface="微软雅黑" pitchFamily="34" charset="-122"/>
                <a:ea typeface="微软雅黑" pitchFamily="34" charset="-122"/>
              </a:rPr>
              <a:t>外观</a:t>
            </a:r>
            <a:endParaRPr lang="zh-CN" altLang="en-US" sz="2400" b="1" dirty="0">
              <a:solidFill>
                <a:schemeClr val="bg1"/>
              </a:solidFill>
              <a:latin typeface="微软雅黑" pitchFamily="34" charset="-122"/>
              <a:ea typeface="微软雅黑" pitchFamily="34" charset="-122"/>
            </a:endParaRPr>
          </a:p>
        </p:txBody>
      </p:sp>
      <p:sp>
        <p:nvSpPr>
          <p:cNvPr id="26" name="TextBox 25"/>
          <p:cNvSpPr txBox="1"/>
          <p:nvPr/>
        </p:nvSpPr>
        <p:spPr>
          <a:xfrm>
            <a:off x="6313854" y="1982557"/>
            <a:ext cx="3495294" cy="830997"/>
          </a:xfrm>
          <a:prstGeom prst="rect">
            <a:avLst/>
          </a:prstGeom>
          <a:noFill/>
        </p:spPr>
        <p:txBody>
          <a:bodyPr wrap="square" rtlCol="0">
            <a:spAutoFit/>
          </a:bodyPr>
          <a:lstStyle/>
          <a:p>
            <a:pPr marL="285750" indent="-285750">
              <a:lnSpc>
                <a:spcPct val="150000"/>
              </a:lnSpc>
              <a:buFont typeface="Arial" pitchFamily="34" charset="0"/>
              <a:buChar char="•"/>
            </a:pPr>
            <a:r>
              <a:rPr lang="zh-CN" altLang="en-US" sz="1600" dirty="0" smtClean="0">
                <a:solidFill>
                  <a:schemeClr val="bg1"/>
                </a:solidFill>
                <a:latin typeface="微软雅黑" pitchFamily="34" charset="-122"/>
                <a:ea typeface="微软雅黑" pitchFamily="34" charset="-122"/>
              </a:rPr>
              <a:t>更轻薄的机身设计，比巅峰版薄</a:t>
            </a:r>
            <a:r>
              <a:rPr lang="en-US" altLang="zh-CN" sz="1600" dirty="0" smtClean="0">
                <a:solidFill>
                  <a:schemeClr val="bg1"/>
                </a:solidFill>
                <a:latin typeface="微软雅黑" pitchFamily="34" charset="-122"/>
                <a:ea typeface="微软雅黑" pitchFamily="34" charset="-122"/>
              </a:rPr>
              <a:t>7%</a:t>
            </a:r>
            <a:r>
              <a:rPr lang="zh-CN" altLang="en-US" sz="1600" dirty="0" smtClean="0">
                <a:solidFill>
                  <a:schemeClr val="bg1"/>
                </a:solidFill>
                <a:latin typeface="微软雅黑" pitchFamily="34" charset="-122"/>
                <a:ea typeface="微软雅黑" pitchFamily="34" charset="-122"/>
              </a:rPr>
              <a:t>（</a:t>
            </a:r>
            <a:r>
              <a:rPr lang="en-US" altLang="zh-CN" sz="1600" dirty="0" smtClean="0">
                <a:solidFill>
                  <a:schemeClr val="bg1"/>
                </a:solidFill>
                <a:latin typeface="微软雅黑" pitchFamily="34" charset="-122"/>
                <a:ea typeface="微软雅黑" pitchFamily="34" charset="-122"/>
              </a:rPr>
              <a:t>15</a:t>
            </a:r>
            <a:r>
              <a:rPr lang="zh-CN" altLang="en-US" sz="1600" dirty="0" smtClean="0">
                <a:solidFill>
                  <a:schemeClr val="bg1"/>
                </a:solidFill>
                <a:latin typeface="微软雅黑" pitchFamily="34" charset="-122"/>
                <a:ea typeface="微软雅黑" pitchFamily="34" charset="-122"/>
              </a:rPr>
              <a:t>到</a:t>
            </a:r>
            <a:r>
              <a:rPr lang="en-US" altLang="zh-CN" sz="1600" dirty="0" smtClean="0">
                <a:solidFill>
                  <a:schemeClr val="bg1"/>
                </a:solidFill>
                <a:latin typeface="微软雅黑" pitchFamily="34" charset="-122"/>
                <a:ea typeface="微软雅黑" pitchFamily="34" charset="-122"/>
              </a:rPr>
              <a:t>14mm</a:t>
            </a:r>
            <a:r>
              <a:rPr lang="zh-CN" altLang="en-US" sz="1600" dirty="0" smtClean="0">
                <a:solidFill>
                  <a:schemeClr val="bg1"/>
                </a:solidFill>
                <a:latin typeface="微软雅黑" pitchFamily="34" charset="-122"/>
                <a:ea typeface="微软雅黑" pitchFamily="34" charset="-122"/>
              </a:rPr>
              <a:t>）</a:t>
            </a:r>
            <a:endParaRPr lang="zh-CN" altLang="en-US" sz="16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334306310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334645" y="160317"/>
            <a:ext cx="2913380" cy="460375"/>
          </a:xfrm>
          <a:prstGeom prst="rect">
            <a:avLst/>
          </a:prstGeom>
          <a:noFill/>
        </p:spPr>
        <p:txBody>
          <a:bodyPr wrap="square" rtlCol="0">
            <a:spAutoFit/>
          </a:bodyPr>
          <a:lstStyle/>
          <a:p>
            <a:pPr algn="l"/>
            <a:r>
              <a:rPr lang="zh-CN" altLang="en-US" sz="2400" b="1" dirty="0" smtClean="0">
                <a:solidFill>
                  <a:schemeClr val="bg1">
                    <a:lumMod val="85000"/>
                  </a:schemeClr>
                </a:solidFill>
                <a:latin typeface="微软雅黑" panose="020B0503020204020204" pitchFamily="34" charset="-122"/>
                <a:ea typeface="微软雅黑" panose="020B0503020204020204" pitchFamily="34" charset="-122"/>
              </a:rPr>
              <a:t>硬件配置及差异化</a:t>
            </a:r>
            <a:endParaRPr lang="zh-CN" altLang="en-US" sz="2400" b="1"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4" name="矩形 3"/>
          <p:cNvSpPr/>
          <p:nvPr/>
        </p:nvSpPr>
        <p:spPr>
          <a:xfrm>
            <a:off x="50165" y="227330"/>
            <a:ext cx="224155" cy="326390"/>
          </a:xfrm>
          <a:prstGeom prst="rect">
            <a:avLst/>
          </a:prstGeom>
          <a:solidFill>
            <a:srgbClr val="FF97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 name="表格 18"/>
          <p:cNvGraphicFramePr>
            <a:graphicFrameLocks noGrp="1"/>
          </p:cNvGraphicFramePr>
          <p:nvPr>
            <p:extLst>
              <p:ext uri="{D42A27DB-BD31-4B8C-83A1-F6EECF244321}">
                <p14:modId xmlns:p14="http://schemas.microsoft.com/office/powerpoint/2010/main" val="2120096852"/>
              </p:ext>
            </p:extLst>
          </p:nvPr>
        </p:nvGraphicFramePr>
        <p:xfrm>
          <a:off x="599091" y="694261"/>
          <a:ext cx="11025349" cy="6084914"/>
        </p:xfrm>
        <a:graphic>
          <a:graphicData uri="http://schemas.openxmlformats.org/drawingml/2006/table">
            <a:tbl>
              <a:tblPr firstRow="1">
                <a:tableStyleId>{5C22544A-7EE6-4342-B048-85BDC9FD1C3A}</a:tableStyleId>
              </a:tblPr>
              <a:tblGrid>
                <a:gridCol w="1224253">
                  <a:extLst>
                    <a:ext uri="{9D8B030D-6E8A-4147-A177-3AD203B41FA5}">
                      <a16:colId xmlns:a16="http://schemas.microsoft.com/office/drawing/2014/main" val="20000"/>
                    </a:ext>
                  </a:extLst>
                </a:gridCol>
                <a:gridCol w="3267032">
                  <a:extLst>
                    <a:ext uri="{9D8B030D-6E8A-4147-A177-3AD203B41FA5}">
                      <a16:colId xmlns:a16="http://schemas.microsoft.com/office/drawing/2014/main" val="20001"/>
                    </a:ext>
                  </a:extLst>
                </a:gridCol>
                <a:gridCol w="3267032">
                  <a:extLst>
                    <a:ext uri="{9D8B030D-6E8A-4147-A177-3AD203B41FA5}">
                      <a16:colId xmlns:a16="http://schemas.microsoft.com/office/drawing/2014/main" val="1039689262"/>
                    </a:ext>
                  </a:extLst>
                </a:gridCol>
                <a:gridCol w="3267032">
                  <a:extLst>
                    <a:ext uri="{9D8B030D-6E8A-4147-A177-3AD203B41FA5}">
                      <a16:colId xmlns:a16="http://schemas.microsoft.com/office/drawing/2014/main" val="20002"/>
                    </a:ext>
                  </a:extLst>
                </a:gridCol>
              </a:tblGrid>
              <a:tr h="511483">
                <a:tc>
                  <a:txBody>
                    <a:bodyPr/>
                    <a:lstStyle/>
                    <a:p>
                      <a:pPr algn="ctr" rtl="0" fontAlgn="ctr">
                        <a:lnSpc>
                          <a:spcPct val="150000"/>
                        </a:lnSpc>
                      </a:pPr>
                      <a:r>
                        <a:rPr lang="zh-CN" altLang="en-US" sz="2000" u="none" strike="noStrike" dirty="0" smtClean="0">
                          <a:effectLst/>
                          <a:latin typeface="微软雅黑" panose="020B0503020204020204" pitchFamily="34" charset="-122"/>
                          <a:ea typeface="微软雅黑" panose="020B0503020204020204" pitchFamily="34" charset="-122"/>
                        </a:rPr>
                        <a:t>类别</a:t>
                      </a:r>
                    </a:p>
                  </a:txBody>
                  <a:tcPr marL="7801" marR="7801" marT="7801" marB="0" anchor="ctr"/>
                </a:tc>
                <a:tc>
                  <a:txBody>
                    <a:bodyPr/>
                    <a:lstStyle/>
                    <a:p>
                      <a:pPr algn="ctr" rtl="0" fontAlgn="ctr">
                        <a:lnSpc>
                          <a:spcPct val="150000"/>
                        </a:lnSpc>
                        <a:buNone/>
                      </a:pPr>
                      <a:r>
                        <a:rPr lang="en-US" altLang="zh-CN" sz="2000" u="none" strike="noStrike" dirty="0" smtClean="0">
                          <a:effectLst/>
                          <a:latin typeface="微软雅黑" panose="020B0503020204020204" pitchFamily="34" charset="-122"/>
                          <a:ea typeface="微软雅黑" panose="020B0503020204020204" pitchFamily="34" charset="-122"/>
                        </a:rPr>
                        <a:t>Z6</a:t>
                      </a:r>
                    </a:p>
                  </a:txBody>
                  <a:tcPr marL="7801" marR="7801" marT="7801" marB="0" anchor="ctr"/>
                </a:tc>
                <a:tc>
                  <a:txBody>
                    <a:bodyPr/>
                    <a:lstStyle/>
                    <a:p>
                      <a:pPr algn="ctr" rtl="0" fontAlgn="ctr">
                        <a:lnSpc>
                          <a:spcPct val="150000"/>
                        </a:lnSpc>
                        <a:buNone/>
                      </a:pPr>
                      <a:r>
                        <a:rPr lang="en-US" altLang="zh-CN" sz="2000" u="none" strike="noStrike" dirty="0" smtClean="0">
                          <a:effectLst/>
                          <a:latin typeface="微软雅黑" panose="020B0503020204020204" pitchFamily="34" charset="-122"/>
                          <a:ea typeface="微软雅黑" panose="020B0503020204020204" pitchFamily="34" charset="-122"/>
                        </a:rPr>
                        <a:t>Z6</a:t>
                      </a:r>
                      <a:r>
                        <a:rPr lang="zh-CN" altLang="en-US" sz="2000" u="none" strike="noStrike" dirty="0" smtClean="0">
                          <a:effectLst/>
                          <a:latin typeface="微软雅黑" panose="020B0503020204020204" pitchFamily="34" charset="-122"/>
                          <a:ea typeface="微软雅黑" panose="020B0503020204020204" pitchFamily="34" charset="-122"/>
                        </a:rPr>
                        <a:t>巅峰版</a:t>
                      </a:r>
                      <a:endParaRPr lang="en-US" altLang="zh-CN" sz="2000" u="none" strike="noStrike" dirty="0" smtClean="0">
                        <a:effectLst/>
                        <a:latin typeface="微软雅黑" panose="020B0503020204020204" pitchFamily="34" charset="-122"/>
                        <a:ea typeface="微软雅黑" panose="020B0503020204020204" pitchFamily="34" charset="-122"/>
                      </a:endParaRPr>
                    </a:p>
                  </a:txBody>
                  <a:tcPr marL="7801" marR="7801" marT="7801" marB="0" anchor="ctr"/>
                </a:tc>
                <a:tc>
                  <a:txBody>
                    <a:bodyPr/>
                    <a:lstStyle/>
                    <a:p>
                      <a:pPr algn="ctr" rtl="0" fontAlgn="ctr">
                        <a:lnSpc>
                          <a:spcPct val="150000"/>
                        </a:lnSpc>
                        <a:buNone/>
                      </a:pPr>
                      <a:r>
                        <a:rPr lang="en-US" altLang="zh-CN" sz="2000" u="none" strike="noStrike" dirty="0" smtClean="0">
                          <a:effectLst/>
                          <a:latin typeface="微软雅黑" panose="020B0503020204020204" pitchFamily="34" charset="-122"/>
                          <a:ea typeface="微软雅黑" panose="020B0503020204020204" pitchFamily="34" charset="-122"/>
                        </a:rPr>
                        <a:t>Z7</a:t>
                      </a:r>
                    </a:p>
                  </a:txBody>
                  <a:tcPr marL="7801" marR="7801" marT="7801" marB="0" anchor="ctr"/>
                </a:tc>
                <a:extLst>
                  <a:ext uri="{0D108BD9-81ED-4DB2-BD59-A6C34878D82A}">
                    <a16:rowId xmlns:a16="http://schemas.microsoft.com/office/drawing/2014/main" val="10000"/>
                  </a:ext>
                </a:extLst>
              </a:tr>
              <a:tr h="461193">
                <a:tc>
                  <a:txBody>
                    <a:bodyPr/>
                    <a:lstStyle/>
                    <a:p>
                      <a:pPr algn="ctr" rtl="0" fontAlgn="ctr">
                        <a:lnSpc>
                          <a:spcPct val="150000"/>
                        </a:lnSpc>
                      </a:pPr>
                      <a:r>
                        <a:rPr lang="zh-CN" altLang="en-US" sz="1800" u="none" strike="noStrike" dirty="0" smtClean="0">
                          <a:effectLst/>
                          <a:latin typeface="微软雅黑" panose="020B0503020204020204" pitchFamily="34" charset="-122"/>
                          <a:ea typeface="微软雅黑" panose="020B0503020204020204" pitchFamily="34" charset="-122"/>
                        </a:rPr>
                        <a:t>机构特征</a:t>
                      </a:r>
                      <a:endParaRPr lang="en-US" sz="1800" u="none" strike="noStrike" dirty="0">
                        <a:effectLst/>
                        <a:latin typeface="微软雅黑" panose="020B0503020204020204" pitchFamily="34" charset="-122"/>
                        <a:ea typeface="微软雅黑" panose="020B0503020204020204" pitchFamily="34" charset="-122"/>
                      </a:endParaRPr>
                    </a:p>
                  </a:txBody>
                  <a:tcPr marL="7801" marR="7801" marT="7801" marB="0" anchor="ctr"/>
                </a:tc>
                <a:tc>
                  <a:txBody>
                    <a:bodyPr/>
                    <a:lstStyle/>
                    <a:p>
                      <a:pPr algn="ctr" rtl="0" fontAlgn="ctr">
                        <a:lnSpc>
                          <a:spcPct val="150000"/>
                        </a:lnSpc>
                        <a:buNone/>
                      </a:pPr>
                      <a:r>
                        <a:rPr lang="zh-CN" altLang="en-US"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翻转</a:t>
                      </a:r>
                      <a:endParaRPr lang="en-US" altLang="zh-CN"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marL="0" marR="0" indent="0" algn="ctr" defTabSz="914400" rtl="0" eaLnBrk="1" fontAlgn="ctr" latinLnBrk="0" hangingPunct="1">
                        <a:lnSpc>
                          <a:spcPct val="150000"/>
                        </a:lnSpc>
                        <a:spcBef>
                          <a:spcPts val="0"/>
                        </a:spcBef>
                        <a:spcAft>
                          <a:spcPts val="0"/>
                        </a:spcAft>
                        <a:buClrTx/>
                        <a:buSzTx/>
                        <a:buFontTx/>
                        <a:buNone/>
                        <a:tabLst/>
                        <a:defRPr/>
                      </a:pPr>
                      <a:r>
                        <a:rPr lang="en-US" altLang="zh-CN"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360°</a:t>
                      </a:r>
                      <a:r>
                        <a:rPr lang="zh-CN" altLang="en-US"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旋转</a:t>
                      </a:r>
                      <a:endParaRPr lang="en-US" altLang="zh-CN"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marL="0" marR="0" indent="0" algn="ctr" defTabSz="914400" rtl="0" eaLnBrk="1" fontAlgn="ctr" latinLnBrk="0" hangingPunct="1">
                        <a:lnSpc>
                          <a:spcPct val="150000"/>
                        </a:lnSpc>
                        <a:spcBef>
                          <a:spcPts val="0"/>
                        </a:spcBef>
                        <a:spcAft>
                          <a:spcPts val="0"/>
                        </a:spcAft>
                        <a:buClrTx/>
                        <a:buSzTx/>
                        <a:buFontTx/>
                        <a:buNone/>
                        <a:tabLst/>
                        <a:defRPr/>
                      </a:pPr>
                      <a:r>
                        <a:rPr lang="en-US" altLang="zh-CN"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rPr>
                        <a:t>360°</a:t>
                      </a:r>
                      <a:r>
                        <a:rPr lang="zh-CN" altLang="en-US"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rPr>
                        <a:t>旋转</a:t>
                      </a:r>
                      <a:endParaRPr lang="en-US" altLang="zh-CN"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extLst>
                  <a:ext uri="{0D108BD9-81ED-4DB2-BD59-A6C34878D82A}">
                    <a16:rowId xmlns:a16="http://schemas.microsoft.com/office/drawing/2014/main" val="10001"/>
                  </a:ext>
                </a:extLst>
              </a:tr>
              <a:tr h="461193">
                <a:tc>
                  <a:txBody>
                    <a:bodyPr/>
                    <a:lstStyle/>
                    <a:p>
                      <a:pPr algn="ctr" rtl="0" fontAlgn="ctr">
                        <a:lnSpc>
                          <a:spcPct val="150000"/>
                        </a:lnSpc>
                      </a:pPr>
                      <a:r>
                        <a:rPr lang="zh-CN" altLang="en-US" sz="1800" u="none" strike="noStrike" dirty="0" smtClean="0">
                          <a:effectLst/>
                          <a:latin typeface="微软雅黑" panose="020B0503020204020204" pitchFamily="34" charset="-122"/>
                          <a:ea typeface="微软雅黑" panose="020B0503020204020204" pitchFamily="34" charset="-122"/>
                        </a:rPr>
                        <a:t>表带</a:t>
                      </a:r>
                      <a:endParaRPr lang="en-US" sz="1800" u="none" strike="noStrike" dirty="0">
                        <a:effectLst/>
                        <a:latin typeface="微软雅黑" panose="020B0503020204020204" pitchFamily="34" charset="-122"/>
                        <a:ea typeface="微软雅黑" panose="020B0503020204020204" pitchFamily="34" charset="-122"/>
                      </a:endParaRPr>
                    </a:p>
                  </a:txBody>
                  <a:tcPr marL="7801" marR="7801" marT="7801" marB="0" anchor="ctr"/>
                </a:tc>
                <a:tc>
                  <a:txBody>
                    <a:bodyPr/>
                    <a:lstStyle/>
                    <a:p>
                      <a:pPr algn="ctr" rtl="0" fontAlgn="ctr">
                        <a:lnSpc>
                          <a:spcPct val="150000"/>
                        </a:lnSpc>
                        <a:buNone/>
                      </a:pPr>
                      <a:r>
                        <a:rPr lang="zh-CN" altLang="en-US"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硅胶表带</a:t>
                      </a:r>
                      <a:endParaRPr lang="en-US" altLang="zh-CN"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marL="0" marR="0" indent="0" algn="ctr" defTabSz="914400" rtl="0" eaLnBrk="1" fontAlgn="ctr" latinLnBrk="0" hangingPunct="1">
                        <a:lnSpc>
                          <a:spcPct val="150000"/>
                        </a:lnSpc>
                        <a:spcBef>
                          <a:spcPts val="0"/>
                        </a:spcBef>
                        <a:spcAft>
                          <a:spcPts val="0"/>
                        </a:spcAft>
                        <a:buClrTx/>
                        <a:buSzTx/>
                        <a:buFontTx/>
                        <a:buNone/>
                        <a:tabLst/>
                        <a:defRPr/>
                      </a:pPr>
                      <a:r>
                        <a:rPr lang="zh-CN" altLang="en-US"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磁吸</a:t>
                      </a:r>
                      <a:r>
                        <a:rPr lang="en-US" altLang="zh-CN"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微调表带</a:t>
                      </a:r>
                      <a:endParaRPr lang="en-US" altLang="zh-CN"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marL="0" marR="0" indent="0" algn="ctr" defTabSz="914400" rtl="0" eaLnBrk="1" fontAlgn="ctr" latinLnBrk="0" hangingPunct="1">
                        <a:lnSpc>
                          <a:spcPct val="150000"/>
                        </a:lnSpc>
                        <a:spcBef>
                          <a:spcPts val="0"/>
                        </a:spcBef>
                        <a:spcAft>
                          <a:spcPts val="0"/>
                        </a:spcAft>
                        <a:buClrTx/>
                        <a:buSzTx/>
                        <a:buFontTx/>
                        <a:buNone/>
                        <a:tabLst/>
                        <a:defRPr/>
                      </a:pPr>
                      <a:r>
                        <a:rPr lang="zh-CN" altLang="en-US"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rPr>
                        <a:t>磁吸</a:t>
                      </a:r>
                      <a:r>
                        <a:rPr lang="en-US" altLang="zh-CN"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rPr>
                        <a:t>微调表带</a:t>
                      </a:r>
                      <a:endParaRPr lang="en-US" altLang="zh-CN"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extLst>
                  <a:ext uri="{0D108BD9-81ED-4DB2-BD59-A6C34878D82A}">
                    <a16:rowId xmlns:a16="http://schemas.microsoft.com/office/drawing/2014/main" val="10002"/>
                  </a:ext>
                </a:extLst>
              </a:tr>
              <a:tr h="461193">
                <a:tc>
                  <a:txBody>
                    <a:bodyPr/>
                    <a:lstStyle/>
                    <a:p>
                      <a:pPr algn="ctr" rtl="0" fontAlgn="ctr">
                        <a:lnSpc>
                          <a:spcPct val="150000"/>
                        </a:lnSpc>
                      </a:pPr>
                      <a:r>
                        <a:rPr lang="en-US" sz="1800" u="none" strike="noStrike" dirty="0">
                          <a:effectLst/>
                          <a:latin typeface="微软雅黑" panose="020B0503020204020204" pitchFamily="34" charset="-122"/>
                          <a:ea typeface="微软雅黑" panose="020B0503020204020204" pitchFamily="34" charset="-122"/>
                        </a:rPr>
                        <a:t>CPU</a:t>
                      </a:r>
                    </a:p>
                  </a:txBody>
                  <a:tcPr marL="7801" marR="7801" marT="7801" marB="0" anchor="ctr"/>
                </a:tc>
                <a:tc>
                  <a:txBody>
                    <a:bodyPr/>
                    <a:lstStyle/>
                    <a:p>
                      <a:pPr algn="ctr" rtl="0" fontAlgn="ctr">
                        <a:lnSpc>
                          <a:spcPct val="150000"/>
                        </a:lnSpc>
                        <a:buNone/>
                      </a:pPr>
                      <a:r>
                        <a:rPr lang="en-US" altLang="zh-CN"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wear2100</a:t>
                      </a:r>
                    </a:p>
                  </a:txBody>
                  <a:tcPr marL="7801" marR="7801" marT="7801" marB="0" anchor="ctr"/>
                </a:tc>
                <a:tc>
                  <a:txBody>
                    <a:bodyPr/>
                    <a:lstStyle/>
                    <a:p>
                      <a:pPr marL="0" marR="0" indent="0" algn="ctr" defTabSz="914400" rtl="0" eaLnBrk="1" fontAlgn="ctr" latinLnBrk="0" hangingPunct="1">
                        <a:lnSpc>
                          <a:spcPct val="150000"/>
                        </a:lnSpc>
                        <a:spcBef>
                          <a:spcPts val="0"/>
                        </a:spcBef>
                        <a:spcAft>
                          <a:spcPts val="0"/>
                        </a:spcAft>
                        <a:buClrTx/>
                        <a:buSzTx/>
                        <a:buFontTx/>
                        <a:buNone/>
                        <a:tabLst/>
                        <a:defRPr/>
                      </a:pPr>
                      <a:r>
                        <a:rPr lang="en-US" altLang="zh-CN"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Wear4100</a:t>
                      </a:r>
                    </a:p>
                  </a:txBody>
                  <a:tcPr marL="7801" marR="7801" marT="7801" marB="0" anchor="ctr"/>
                </a:tc>
                <a:tc>
                  <a:txBody>
                    <a:bodyPr/>
                    <a:lstStyle/>
                    <a:p>
                      <a:pPr marL="0" marR="0" indent="0" algn="ctr" defTabSz="914400" rtl="0" eaLnBrk="1" fontAlgn="ctr" latinLnBrk="0" hangingPunct="1">
                        <a:lnSpc>
                          <a:spcPct val="150000"/>
                        </a:lnSpc>
                        <a:spcBef>
                          <a:spcPts val="0"/>
                        </a:spcBef>
                        <a:spcAft>
                          <a:spcPts val="0"/>
                        </a:spcAft>
                        <a:buClrTx/>
                        <a:buSzTx/>
                        <a:buFontTx/>
                        <a:buNone/>
                        <a:tabLst/>
                        <a:defRPr/>
                      </a:pPr>
                      <a:r>
                        <a:rPr lang="en-US" altLang="zh-CN"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rPr>
                        <a:t>Wear4100</a:t>
                      </a:r>
                      <a:r>
                        <a:rPr lang="zh-CN" altLang="en-US"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rPr>
                        <a:t>（更低功耗）</a:t>
                      </a:r>
                      <a:endParaRPr lang="en-US" altLang="zh-CN"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extLst>
                  <a:ext uri="{0D108BD9-81ED-4DB2-BD59-A6C34878D82A}">
                    <a16:rowId xmlns:a16="http://schemas.microsoft.com/office/drawing/2014/main" val="10003"/>
                  </a:ext>
                </a:extLst>
              </a:tr>
              <a:tr h="421180">
                <a:tc>
                  <a:txBody>
                    <a:bodyPr/>
                    <a:lstStyle/>
                    <a:p>
                      <a:pPr algn="ctr" rtl="0" fontAlgn="ctr"/>
                      <a:r>
                        <a:rPr lang="zh-CN" altLang="en-US" sz="1800" u="none" strike="noStrike" kern="1200" dirty="0">
                          <a:effectLst/>
                          <a:latin typeface="微软雅黑" panose="020B0503020204020204" pitchFamily="34" charset="-122"/>
                          <a:ea typeface="微软雅黑" panose="020B0503020204020204" pitchFamily="34" charset="-122"/>
                        </a:rPr>
                        <a:t>前摄像头</a:t>
                      </a:r>
                    </a:p>
                  </a:txBody>
                  <a:tcPr marL="7801" marR="7801" marT="7801" marB="0" anchor="ctr"/>
                </a:tc>
                <a:tc>
                  <a:txBody>
                    <a:bodyPr/>
                    <a:lstStyle/>
                    <a:p>
                      <a:pPr algn="ctr">
                        <a:buNone/>
                      </a:pPr>
                      <a:r>
                        <a:rPr lang="en-US" altLang="zh-CN" sz="1800" dirty="0" smtClean="0">
                          <a:latin typeface="微软雅黑" panose="020B0503020204020204" pitchFamily="34" charset="-122"/>
                          <a:ea typeface="微软雅黑" panose="020B0503020204020204" pitchFamily="34" charset="-122"/>
                          <a:cs typeface="微软雅黑" panose="020B0503020204020204" pitchFamily="34" charset="-122"/>
                        </a:rPr>
                        <a:t>500W</a:t>
                      </a:r>
                      <a:endParaRPr lang="zh-CN" altLang="en-US" sz="1800" dirty="0">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algn="ctr">
                        <a:buNone/>
                      </a:pPr>
                      <a:r>
                        <a:rPr lang="en-US" altLang="zh-CN" sz="1800" dirty="0" smtClean="0">
                          <a:latin typeface="微软雅黑" panose="020B0503020204020204" pitchFamily="34" charset="-122"/>
                          <a:ea typeface="微软雅黑" panose="020B0503020204020204" pitchFamily="34" charset="-122"/>
                          <a:cs typeface="微软雅黑" panose="020B0503020204020204" pitchFamily="34" charset="-122"/>
                        </a:rPr>
                        <a:t>500W</a:t>
                      </a:r>
                      <a:endParaRPr lang="zh-CN" altLang="en-US" sz="1800" dirty="0">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algn="ctr">
                        <a:buNone/>
                      </a:pPr>
                      <a:r>
                        <a:rPr lang="en-US" altLang="zh-CN" sz="1800" dirty="0" smtClean="0">
                          <a:latin typeface="微软雅黑" panose="020B0503020204020204" pitchFamily="34" charset="-122"/>
                          <a:ea typeface="微软雅黑" panose="020B0503020204020204" pitchFamily="34" charset="-122"/>
                          <a:cs typeface="微软雅黑" panose="020B0503020204020204" pitchFamily="34" charset="-122"/>
                        </a:rPr>
                        <a:t>500W</a:t>
                      </a:r>
                      <a:endParaRPr lang="zh-CN" altLang="en-US" sz="1800" dirty="0">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extLst>
                  <a:ext uri="{0D108BD9-81ED-4DB2-BD59-A6C34878D82A}">
                    <a16:rowId xmlns:a16="http://schemas.microsoft.com/office/drawing/2014/main" val="10004"/>
                  </a:ext>
                </a:extLst>
              </a:tr>
              <a:tr h="310322">
                <a:tc>
                  <a:txBody>
                    <a:bodyPr/>
                    <a:lstStyle/>
                    <a:p>
                      <a:pPr algn="ctr" rtl="0" fontAlgn="ctr">
                        <a:buNone/>
                      </a:pPr>
                      <a:r>
                        <a:rPr lang="zh-CN" altLang="en-US" sz="1800" u="none" strike="noStrike" dirty="0">
                          <a:effectLst/>
                          <a:latin typeface="微软雅黑" panose="020B0503020204020204" pitchFamily="34" charset="-122"/>
                          <a:ea typeface="微软雅黑" panose="020B0503020204020204" pitchFamily="34" charset="-122"/>
                        </a:rPr>
                        <a:t>后摄像头</a:t>
                      </a:r>
                    </a:p>
                  </a:txBody>
                  <a:tcPr marL="7801" marR="7801" marT="7801" marB="0" anchor="ctr"/>
                </a:tc>
                <a:tc>
                  <a:txBody>
                    <a:bodyPr/>
                    <a:lstStyle/>
                    <a:p>
                      <a:pPr algn="ctr">
                        <a:buNone/>
                      </a:pPr>
                      <a:r>
                        <a:rPr lang="en-US" altLang="zh-CN" sz="1800" dirty="0" smtClean="0">
                          <a:latin typeface="微软雅黑" panose="020B0503020204020204" pitchFamily="34" charset="-122"/>
                          <a:ea typeface="微软雅黑" panose="020B0503020204020204" pitchFamily="34" charset="-122"/>
                          <a:cs typeface="微软雅黑" panose="020B0503020204020204" pitchFamily="34" charset="-122"/>
                        </a:rPr>
                        <a:t>800W</a:t>
                      </a:r>
                      <a:endParaRPr lang="zh-CN" altLang="en-US" sz="1800" dirty="0">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algn="ctr">
                        <a:buNone/>
                      </a:pPr>
                      <a:r>
                        <a:rPr lang="en-US" altLang="zh-CN" sz="1800" dirty="0" smtClean="0">
                          <a:latin typeface="微软雅黑" panose="020B0503020204020204" pitchFamily="34" charset="-122"/>
                          <a:ea typeface="微软雅黑" panose="020B0503020204020204" pitchFamily="34" charset="-122"/>
                          <a:cs typeface="微软雅黑" panose="020B0503020204020204" pitchFamily="34" charset="-122"/>
                        </a:rPr>
                        <a:t>1300W</a:t>
                      </a:r>
                      <a:endParaRPr lang="zh-CN" altLang="en-US" sz="1800" dirty="0">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algn="ctr">
                        <a:buNone/>
                      </a:pPr>
                      <a:r>
                        <a:rPr lang="en-US" altLang="zh-CN" sz="1800" dirty="0" smtClean="0">
                          <a:latin typeface="微软雅黑" panose="020B0503020204020204" pitchFamily="34" charset="-122"/>
                          <a:ea typeface="微软雅黑" panose="020B0503020204020204" pitchFamily="34" charset="-122"/>
                          <a:cs typeface="微软雅黑" panose="020B0503020204020204" pitchFamily="34" charset="-122"/>
                        </a:rPr>
                        <a:t>800W</a:t>
                      </a:r>
                      <a:endParaRPr lang="zh-CN" altLang="en-US" sz="1800" dirty="0">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extLst>
                  <a:ext uri="{0D108BD9-81ED-4DB2-BD59-A6C34878D82A}">
                    <a16:rowId xmlns:a16="http://schemas.microsoft.com/office/drawing/2014/main" val="10005"/>
                  </a:ext>
                </a:extLst>
              </a:tr>
              <a:tr h="356920">
                <a:tc>
                  <a:txBody>
                    <a:bodyPr/>
                    <a:lstStyle/>
                    <a:p>
                      <a:pPr algn="ctr" rtl="0" fontAlgn="ctr"/>
                      <a:r>
                        <a:rPr lang="zh-CN" altLang="en-US" sz="1800" u="none" strike="noStrike" dirty="0">
                          <a:effectLst/>
                          <a:latin typeface="微软雅黑" panose="020B0503020204020204" pitchFamily="34" charset="-122"/>
                          <a:ea typeface="微软雅黑" panose="020B0503020204020204" pitchFamily="34" charset="-122"/>
                        </a:rPr>
                        <a:t>内存</a:t>
                      </a:r>
                    </a:p>
                  </a:txBody>
                  <a:tcPr marL="7801" marR="7801" marT="7801" marB="0" anchor="ctr"/>
                </a:tc>
                <a:tc>
                  <a:txBody>
                    <a:bodyPr/>
                    <a:lstStyle/>
                    <a:p>
                      <a:pPr algn="ctr">
                        <a:buNone/>
                      </a:pPr>
                      <a:r>
                        <a:rPr lang="en-US" altLang="zh-CN" sz="1800" dirty="0" smtClean="0">
                          <a:latin typeface="微软雅黑" panose="020B0503020204020204" pitchFamily="34" charset="-122"/>
                          <a:ea typeface="微软雅黑" panose="020B0503020204020204" pitchFamily="34" charset="-122"/>
                          <a:cs typeface="微软雅黑" panose="020B0503020204020204" pitchFamily="34" charset="-122"/>
                        </a:rPr>
                        <a:t>8GB</a:t>
                      </a:r>
                      <a:endParaRPr lang="en-US" altLang="zh-CN" sz="1800" dirty="0">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algn="ctr">
                        <a:buNone/>
                      </a:pPr>
                      <a:r>
                        <a:rPr lang="en-US" altLang="zh-CN" sz="1800" dirty="0" smtClean="0">
                          <a:latin typeface="微软雅黑" panose="020B0503020204020204" pitchFamily="34" charset="-122"/>
                          <a:ea typeface="微软雅黑" panose="020B0503020204020204" pitchFamily="34" charset="-122"/>
                          <a:cs typeface="微软雅黑" panose="020B0503020204020204" pitchFamily="34" charset="-122"/>
                        </a:rPr>
                        <a:t>8GB</a:t>
                      </a:r>
                      <a:endParaRPr lang="en-US" altLang="zh-CN" sz="1800" dirty="0">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algn="ctr">
                        <a:buNone/>
                      </a:pPr>
                      <a:r>
                        <a:rPr lang="en-US" altLang="zh-CN" sz="1800" b="1" kern="1200" dirty="0" smtClean="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32GB</a:t>
                      </a:r>
                      <a:endParaRPr lang="en-US" altLang="zh-CN" sz="1800" b="1" kern="12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extLst>
                  <a:ext uri="{0D108BD9-81ED-4DB2-BD59-A6C34878D82A}">
                    <a16:rowId xmlns:a16="http://schemas.microsoft.com/office/drawing/2014/main" val="10006"/>
                  </a:ext>
                </a:extLst>
              </a:tr>
              <a:tr h="414196">
                <a:tc>
                  <a:txBody>
                    <a:bodyPr/>
                    <a:lstStyle/>
                    <a:p>
                      <a:pPr algn="ctr" rtl="0" fontAlgn="ctr"/>
                      <a:r>
                        <a:rPr lang="en-US" altLang="zh-CN" sz="1800" u="none" strike="noStrike" dirty="0">
                          <a:effectLst/>
                          <a:latin typeface="微软雅黑" panose="020B0503020204020204" pitchFamily="34" charset="-122"/>
                          <a:ea typeface="微软雅黑" panose="020B0503020204020204" pitchFamily="34" charset="-122"/>
                        </a:rPr>
                        <a:t>GPS</a:t>
                      </a:r>
                    </a:p>
                  </a:txBody>
                  <a:tcPr marL="7801" marR="7801" marT="7801" marB="0" anchor="ctr"/>
                </a:tc>
                <a:tc>
                  <a:txBody>
                    <a:bodyPr/>
                    <a:lstStyle/>
                    <a:p>
                      <a:pPr algn="ctr">
                        <a:buNone/>
                      </a:pPr>
                      <a:r>
                        <a:rPr lang="zh-CN" altLang="en-US" sz="1800" b="0" dirty="0" smtClean="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芯片内</a:t>
                      </a:r>
                      <a:r>
                        <a:rPr lang="en-US" altLang="zh-CN" sz="1800" b="0" dirty="0" smtClean="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GPS</a:t>
                      </a:r>
                    </a:p>
                  </a:txBody>
                  <a:tcPr marL="7801" marR="7801" marT="7801" marB="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800" b="0" dirty="0" smtClean="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芯片内</a:t>
                      </a:r>
                      <a:r>
                        <a:rPr lang="en-US" altLang="zh-CN" sz="1800" b="0" dirty="0" smtClean="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GPS</a:t>
                      </a:r>
                    </a:p>
                  </a:txBody>
                  <a:tcPr marL="7801" marR="7801" marT="7801" marB="0" anchor="ctr"/>
                </a:tc>
                <a:tc>
                  <a:txBody>
                    <a:bodyPr/>
                    <a:lstStyle/>
                    <a:p>
                      <a:pPr algn="ctr">
                        <a:buNone/>
                      </a:pPr>
                      <a:r>
                        <a:rPr lang="zh-CN" altLang="en-US" sz="1800" b="1" dirty="0" smtClean="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独立低功耗</a:t>
                      </a:r>
                      <a:r>
                        <a:rPr lang="en-US" altLang="zh-CN" sz="1800" b="1" dirty="0" smtClean="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GPS</a:t>
                      </a:r>
                    </a:p>
                  </a:txBody>
                  <a:tcPr marL="7801" marR="7801" marT="7801" marB="0" anchor="ctr"/>
                </a:tc>
                <a:extLst>
                  <a:ext uri="{0D108BD9-81ED-4DB2-BD59-A6C34878D82A}">
                    <a16:rowId xmlns:a16="http://schemas.microsoft.com/office/drawing/2014/main" val="10007"/>
                  </a:ext>
                </a:extLst>
              </a:tr>
              <a:tr h="391845">
                <a:tc>
                  <a:txBody>
                    <a:bodyPr/>
                    <a:lstStyle/>
                    <a:p>
                      <a:pPr algn="ctr" rtl="0" fontAlgn="ctr">
                        <a:buNone/>
                      </a:pPr>
                      <a:r>
                        <a:rPr lang="zh-CN" altLang="en-US" sz="1800" u="none" strike="noStrike" dirty="0">
                          <a:effectLst/>
                          <a:latin typeface="微软雅黑" panose="020B0503020204020204" pitchFamily="34" charset="-122"/>
                          <a:ea typeface="微软雅黑" panose="020B0503020204020204" pitchFamily="34" charset="-122"/>
                        </a:rPr>
                        <a:t>屏幕</a:t>
                      </a:r>
                    </a:p>
                  </a:txBody>
                  <a:tcPr marL="7801" marR="7801" marT="7801" marB="0" anchor="ctr"/>
                </a:tc>
                <a:tc>
                  <a:txBody>
                    <a:bodyPr/>
                    <a:lstStyle/>
                    <a:p>
                      <a:pPr algn="ctr" rtl="0" fontAlgn="ctr">
                        <a:buNone/>
                      </a:pPr>
                      <a:r>
                        <a:rPr lang="en-US" altLang="zh-CN"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1.4</a:t>
                      </a:r>
                      <a:r>
                        <a:rPr lang="zh-CN" altLang="en-US"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寸 </a:t>
                      </a:r>
                      <a:r>
                        <a:rPr lang="en-US" altLang="zh-CN"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AMOLED</a:t>
                      </a:r>
                      <a:endParaRPr lang="en-US" altLang="zh-CN" sz="1800" u="none" strike="noStrike" dirty="0">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1.6</a:t>
                      </a:r>
                      <a:r>
                        <a:rPr lang="zh-CN" altLang="en-US"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寸 </a:t>
                      </a:r>
                      <a:r>
                        <a:rPr lang="en-US" altLang="zh-CN"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AMOLED</a:t>
                      </a:r>
                    </a:p>
                  </a:txBody>
                  <a:tcPr marL="7801" marR="7801" marT="7801" marB="0" anchor="ctr"/>
                </a:tc>
                <a:tc>
                  <a:txBody>
                    <a:bodyPr/>
                    <a:lstStyle/>
                    <a:p>
                      <a:pPr algn="ctr" rtl="0" fontAlgn="ctr">
                        <a:buNone/>
                      </a:pPr>
                      <a:r>
                        <a:rPr lang="en-US" altLang="zh-CN"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1.6</a:t>
                      </a:r>
                      <a:r>
                        <a:rPr lang="zh-CN" altLang="en-US"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寸 </a:t>
                      </a:r>
                      <a:r>
                        <a:rPr lang="en-US" altLang="zh-CN"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AMOLED</a:t>
                      </a:r>
                      <a:endParaRPr lang="en-US" altLang="zh-CN" sz="1800" u="none" strike="noStrike" dirty="0">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extLst>
                  <a:ext uri="{0D108BD9-81ED-4DB2-BD59-A6C34878D82A}">
                    <a16:rowId xmlns:a16="http://schemas.microsoft.com/office/drawing/2014/main" val="10008"/>
                  </a:ext>
                </a:extLst>
              </a:tr>
              <a:tr h="391845">
                <a:tc>
                  <a:txBody>
                    <a:bodyPr/>
                    <a:lstStyle/>
                    <a:p>
                      <a:pPr algn="ctr" rtl="0" fontAlgn="ctr"/>
                      <a:r>
                        <a:rPr lang="zh-CN" altLang="en-US" sz="1800" u="none" strike="noStrike" dirty="0">
                          <a:effectLst/>
                          <a:latin typeface="微软雅黑" panose="020B0503020204020204" pitchFamily="34" charset="-122"/>
                          <a:ea typeface="微软雅黑" panose="020B0503020204020204" pitchFamily="34" charset="-122"/>
                        </a:rPr>
                        <a:t>电池</a:t>
                      </a:r>
                    </a:p>
                  </a:txBody>
                  <a:tcPr marL="7801" marR="7801" marT="7801" marB="0" anchor="ctr"/>
                </a:tc>
                <a:tc>
                  <a:txBody>
                    <a:bodyPr/>
                    <a:lstStyle/>
                    <a:p>
                      <a:pPr algn="ctr" rtl="0" fontAlgn="ctr">
                        <a:buNone/>
                      </a:pPr>
                      <a:r>
                        <a:rPr lang="en-US" altLang="zh-CN"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760mAh</a:t>
                      </a:r>
                      <a:endParaRPr lang="zh-CN" altLang="en-US"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800" b="0" i="0" u="none" strike="noStrike" dirty="0" smtClean="0">
                          <a:solidFill>
                            <a:schemeClr val="tx1"/>
                          </a:solidFill>
                          <a:effectLst/>
                          <a:latin typeface="微软雅黑" panose="020B0503020204020204" pitchFamily="34" charset="-122"/>
                          <a:ea typeface="微软雅黑" panose="020B0503020204020204" pitchFamily="34" charset="-122"/>
                        </a:rPr>
                        <a:t>800mAh</a:t>
                      </a:r>
                    </a:p>
                  </a:txBody>
                  <a:tcPr marL="7801" marR="7801" marT="7801" marB="0" anchor="ctr"/>
                </a:tc>
                <a:tc>
                  <a:txBody>
                    <a:bodyPr/>
                    <a:lstStyle/>
                    <a:p>
                      <a:pPr algn="ctr" rtl="0" fontAlgn="ctr">
                        <a:buNone/>
                      </a:pPr>
                      <a:r>
                        <a:rPr lang="en-US" altLang="zh-CN"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800mAh</a:t>
                      </a:r>
                      <a:endParaRPr lang="zh-CN" altLang="en-US"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extLst>
                  <a:ext uri="{0D108BD9-81ED-4DB2-BD59-A6C34878D82A}">
                    <a16:rowId xmlns:a16="http://schemas.microsoft.com/office/drawing/2014/main" val="10009"/>
                  </a:ext>
                </a:extLst>
              </a:tr>
              <a:tr h="391845">
                <a:tc>
                  <a:txBody>
                    <a:bodyPr/>
                    <a:lstStyle/>
                    <a:p>
                      <a:pPr algn="ctr" rtl="0" fontAlgn="ctr"/>
                      <a:r>
                        <a:rPr lang="en-US" altLang="zh-CN" sz="1800" u="none" strike="noStrike" dirty="0">
                          <a:effectLst/>
                          <a:latin typeface="微软雅黑" panose="020B0503020204020204" pitchFamily="34" charset="-122"/>
                          <a:ea typeface="微软雅黑" panose="020B0503020204020204" pitchFamily="34" charset="-122"/>
                        </a:rPr>
                        <a:t>NFC</a:t>
                      </a:r>
                    </a:p>
                  </a:txBody>
                  <a:tcPr marL="7801" marR="7801" marT="7801" marB="0" anchor="ctr"/>
                </a:tc>
                <a:tc>
                  <a:txBody>
                    <a:bodyPr/>
                    <a:lstStyle/>
                    <a:p>
                      <a:pPr algn="ctr" rtl="0" fontAlgn="ctr">
                        <a:buNone/>
                      </a:pPr>
                      <a:r>
                        <a:rPr lang="zh-CN" altLang="en-US"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无</a:t>
                      </a:r>
                      <a:endParaRPr lang="en-US" altLang="zh-CN" sz="1800" b="0" u="none" strike="noStrike"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800" b="0" i="0" u="none" strike="noStrike" dirty="0" smtClean="0">
                          <a:solidFill>
                            <a:srgbClr val="C00000"/>
                          </a:solidFill>
                          <a:effectLst/>
                          <a:latin typeface="微软雅黑" panose="020B0503020204020204" pitchFamily="34" charset="-122"/>
                          <a:ea typeface="微软雅黑" panose="020B0503020204020204" pitchFamily="34" charset="-122"/>
                        </a:rPr>
                        <a:t>全功能</a:t>
                      </a:r>
                      <a:r>
                        <a:rPr lang="en-US" altLang="zh-CN" sz="1800" b="0" i="0" u="none" strike="noStrike" dirty="0" smtClean="0">
                          <a:solidFill>
                            <a:srgbClr val="C00000"/>
                          </a:solidFill>
                          <a:effectLst/>
                          <a:latin typeface="微软雅黑" panose="020B0503020204020204" pitchFamily="34" charset="-122"/>
                          <a:ea typeface="微软雅黑" panose="020B0503020204020204" pitchFamily="34" charset="-122"/>
                        </a:rPr>
                        <a:t>NFC</a:t>
                      </a:r>
                    </a:p>
                  </a:txBody>
                  <a:tcPr marL="7801" marR="7801" marT="7801" marB="0" anchor="ctr"/>
                </a:tc>
                <a:tc>
                  <a:txBody>
                    <a:bodyPr/>
                    <a:lstStyle/>
                    <a:p>
                      <a:pPr algn="ctr" rtl="0" fontAlgn="ctr">
                        <a:buNone/>
                      </a:pPr>
                      <a:r>
                        <a:rPr lang="zh-CN" altLang="en-US"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无</a:t>
                      </a:r>
                      <a:endParaRPr lang="en-US" altLang="zh-CN" sz="1800" b="0" u="none" strike="noStrike"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extLst>
                  <a:ext uri="{0D108BD9-81ED-4DB2-BD59-A6C34878D82A}">
                    <a16:rowId xmlns:a16="http://schemas.microsoft.com/office/drawing/2014/main" val="10010"/>
                  </a:ext>
                </a:extLst>
              </a:tr>
              <a:tr h="391845">
                <a:tc>
                  <a:txBody>
                    <a:bodyPr/>
                    <a:lstStyle/>
                    <a:p>
                      <a:pPr algn="ctr" rtl="0" fontAlgn="ctr"/>
                      <a:r>
                        <a:rPr lang="zh-CN" altLang="en-US" sz="1800" u="none" strike="noStrike" dirty="0">
                          <a:effectLst/>
                          <a:latin typeface="微软雅黑" panose="020B0503020204020204" pitchFamily="34" charset="-122"/>
                          <a:ea typeface="微软雅黑" panose="020B0503020204020204" pitchFamily="34" charset="-122"/>
                        </a:rPr>
                        <a:t>扬声器</a:t>
                      </a:r>
                    </a:p>
                  </a:txBody>
                  <a:tcPr marL="7801" marR="7801" marT="7801" marB="0" anchor="ctr"/>
                </a:tc>
                <a:tc>
                  <a:txBody>
                    <a:bodyPr/>
                    <a:lstStyle/>
                    <a:p>
                      <a:pPr algn="ctr" rtl="0" fontAlgn="ctr">
                        <a:buNone/>
                      </a:pPr>
                      <a:r>
                        <a:rPr lang="zh-CN" altLang="en-US"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普通扬声器</a:t>
                      </a:r>
                    </a:p>
                  </a:txBody>
                  <a:tcPr marL="7801" marR="7801" marT="7801" marB="0" anchor="ctr"/>
                </a:tc>
                <a:tc>
                  <a:txBody>
                    <a:bodyPr/>
                    <a:lstStyle/>
                    <a:p>
                      <a:pPr algn="ctr" rtl="0" fontAlgn="ctr">
                        <a:buNone/>
                      </a:pPr>
                      <a:r>
                        <a:rPr lang="zh-CN" altLang="en-US" sz="1800" b="0" i="0" u="none" strike="noStrike" dirty="0" smtClean="0">
                          <a:solidFill>
                            <a:schemeClr val="tx1"/>
                          </a:solidFill>
                          <a:effectLst/>
                          <a:latin typeface="微软雅黑" panose="020B0503020204020204" pitchFamily="34" charset="-122"/>
                          <a:ea typeface="微软雅黑" panose="020B0503020204020204" pitchFamily="34" charset="-122"/>
                        </a:rPr>
                        <a:t>超线性扬声器</a:t>
                      </a:r>
                      <a:endParaRPr lang="zh-CN" altLang="en-US" sz="1800" b="1" kern="1200" dirty="0" smtClean="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tc>
                  <a:txBody>
                    <a:bodyPr/>
                    <a:lstStyle/>
                    <a:p>
                      <a:pPr algn="ctr" rtl="0" fontAlgn="ctr">
                        <a:buNone/>
                      </a:pPr>
                      <a:r>
                        <a:rPr lang="zh-CN" altLang="en-US" sz="1800" b="1" kern="1200" dirty="0" smtClean="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超线性扬声器</a:t>
                      </a:r>
                      <a:r>
                        <a:rPr lang="en-US" altLang="zh-CN" sz="1800" b="1" kern="1200" dirty="0" smtClean="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800" b="1" kern="1200" dirty="0" smtClean="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高压</a:t>
                      </a:r>
                      <a:r>
                        <a:rPr lang="en-US" altLang="zh-CN" sz="1800" b="1" kern="1200" dirty="0" smtClean="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PA</a:t>
                      </a:r>
                      <a:endParaRPr lang="zh-CN" altLang="en-US" sz="1800" b="1" kern="1200" dirty="0" smtClean="0">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7801" marR="7801" marT="7801" marB="0" anchor="ctr"/>
                </a:tc>
                <a:extLst>
                  <a:ext uri="{0D108BD9-81ED-4DB2-BD59-A6C34878D82A}">
                    <a16:rowId xmlns:a16="http://schemas.microsoft.com/office/drawing/2014/main" val="10011"/>
                  </a:ext>
                </a:extLst>
              </a:tr>
              <a:tr h="612063">
                <a:tc>
                  <a:txBody>
                    <a:bodyPr/>
                    <a:lstStyle/>
                    <a:p>
                      <a:pPr algn="ctr" rtl="0" fontAlgn="ctr">
                        <a:buNone/>
                      </a:pPr>
                      <a:r>
                        <a:rPr lang="zh-CN" altLang="en-US" sz="1800" u="none" strike="noStrike" dirty="0" smtClean="0">
                          <a:effectLst/>
                          <a:latin typeface="微软雅黑" panose="020B0503020204020204" pitchFamily="34" charset="-122"/>
                          <a:ea typeface="微软雅黑" panose="020B0503020204020204" pitchFamily="34" charset="-122"/>
                        </a:rPr>
                        <a:t>心率传感器</a:t>
                      </a:r>
                      <a:endParaRPr lang="zh-CN" altLang="en-US" sz="1800" u="none" strike="noStrike" dirty="0">
                        <a:effectLst/>
                        <a:latin typeface="微软雅黑" panose="020B0503020204020204" pitchFamily="34" charset="-122"/>
                        <a:ea typeface="微软雅黑" panose="020B0503020204020204" pitchFamily="34" charset="-122"/>
                      </a:endParaRPr>
                    </a:p>
                  </a:txBody>
                  <a:tcPr marL="7801" marR="7801" marT="7801" marB="0" anchor="ctr"/>
                </a:tc>
                <a:tc>
                  <a:txBody>
                    <a:bodyPr/>
                    <a:lstStyle/>
                    <a:p>
                      <a:pPr algn="ctr" rtl="0" fontAlgn="ctr">
                        <a:buNone/>
                      </a:pPr>
                      <a:r>
                        <a:rPr lang="zh-CN" altLang="en-US"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无</a:t>
                      </a:r>
                    </a:p>
                  </a:txBody>
                  <a:tcPr marL="7801" marR="7801" marT="7801"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800" b="0" u="none" strike="noStrike" dirty="0" smtClea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无</a:t>
                      </a:r>
                    </a:p>
                  </a:txBody>
                  <a:tcPr marL="7801" marR="7801" marT="7801" marB="0" anchor="ctr"/>
                </a:tc>
                <a:tc>
                  <a:txBody>
                    <a:bodyPr/>
                    <a:lstStyle/>
                    <a:p>
                      <a:pPr algn="ctr" rtl="0" fontAlgn="ctr">
                        <a:buNone/>
                      </a:pPr>
                      <a:r>
                        <a:rPr lang="en-US" altLang="zh-CN"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rPr>
                        <a:t>PPG</a:t>
                      </a:r>
                      <a:r>
                        <a:rPr lang="zh-CN" altLang="en-US" sz="1800" b="1" u="none" strike="noStrike" dirty="0" smtClean="0">
                          <a:solidFill>
                            <a:srgbClr val="C00000"/>
                          </a:solidFill>
                          <a:effectLst/>
                          <a:latin typeface="微软雅黑" panose="020B0503020204020204" pitchFamily="34" charset="-122"/>
                          <a:ea typeface="微软雅黑" panose="020B0503020204020204" pitchFamily="34" charset="-122"/>
                          <a:cs typeface="微软雅黑" panose="020B0503020204020204" pitchFamily="34" charset="-122"/>
                        </a:rPr>
                        <a:t>心率传感器</a:t>
                      </a:r>
                    </a:p>
                  </a:txBody>
                  <a:tcPr marL="7801" marR="7801" marT="7801" marB="0" anchor="ctr"/>
                </a:tc>
                <a:extLst>
                  <a:ext uri="{0D108BD9-81ED-4DB2-BD59-A6C34878D82A}">
                    <a16:rowId xmlns:a16="http://schemas.microsoft.com/office/drawing/2014/main" val="10012"/>
                  </a:ext>
                </a:extLst>
              </a:tr>
              <a:tr h="507791">
                <a:tc>
                  <a:txBody>
                    <a:bodyPr/>
                    <a:lstStyle/>
                    <a:p>
                      <a:pPr algn="ctr" rtl="0" fontAlgn="ctr"/>
                      <a:r>
                        <a:rPr lang="zh-CN" altLang="en-US" sz="1800" u="none" strike="noStrike" dirty="0">
                          <a:effectLst/>
                          <a:latin typeface="微软雅黑" panose="020B0503020204020204" pitchFamily="34" charset="-122"/>
                          <a:ea typeface="微软雅黑" panose="020B0503020204020204" pitchFamily="34" charset="-122"/>
                        </a:rPr>
                        <a:t>防水等级</a:t>
                      </a:r>
                    </a:p>
                  </a:txBody>
                  <a:tcPr marL="7801" marR="7801" marT="7801" marB="0" anchor="ctr"/>
                </a:tc>
                <a:tc>
                  <a:txBody>
                    <a:bodyPr/>
                    <a:lstStyle/>
                    <a:p>
                      <a:pPr algn="ctr" rtl="0" fontAlgn="ctr">
                        <a:buNone/>
                      </a:pPr>
                      <a:r>
                        <a:rPr lang="en-US" altLang="zh-CN"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20</a:t>
                      </a:r>
                      <a:r>
                        <a:rPr lang="zh-CN" altLang="en-US"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米</a:t>
                      </a:r>
                    </a:p>
                  </a:txBody>
                  <a:tcPr marL="7801" marR="7801" marT="7801"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20</a:t>
                      </a:r>
                      <a:r>
                        <a:rPr lang="zh-CN" altLang="en-US"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米</a:t>
                      </a:r>
                    </a:p>
                  </a:txBody>
                  <a:tcPr marL="7801" marR="7801" marT="7801" marB="0" anchor="ctr"/>
                </a:tc>
                <a:tc>
                  <a:txBody>
                    <a:bodyPr/>
                    <a:lstStyle/>
                    <a:p>
                      <a:pPr algn="ctr" rtl="0" fontAlgn="ctr">
                        <a:buNone/>
                      </a:pPr>
                      <a:r>
                        <a:rPr lang="en-US" altLang="zh-CN"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20</a:t>
                      </a:r>
                      <a:r>
                        <a:rPr lang="zh-CN" altLang="en-US" sz="1800" u="none" strike="noStrike" dirty="0" smtClean="0">
                          <a:effectLst/>
                          <a:latin typeface="微软雅黑" panose="020B0503020204020204" pitchFamily="34" charset="-122"/>
                          <a:ea typeface="微软雅黑" panose="020B0503020204020204" pitchFamily="34" charset="-122"/>
                          <a:cs typeface="微软雅黑" panose="020B0503020204020204" pitchFamily="34" charset="-122"/>
                        </a:rPr>
                        <a:t>米</a:t>
                      </a:r>
                    </a:p>
                  </a:txBody>
                  <a:tcPr marL="7801" marR="7801" marT="7801" marB="0" anchor="ctr"/>
                </a:tc>
                <a:extLst>
                  <a:ext uri="{0D108BD9-81ED-4DB2-BD59-A6C34878D82A}">
                    <a16:rowId xmlns:a16="http://schemas.microsoft.com/office/drawing/2014/main" val="10013"/>
                  </a:ext>
                </a:extLst>
              </a:tr>
            </a:tbl>
          </a:graphicData>
        </a:graphic>
      </p:graphicFrame>
    </p:spTree>
    <p:extLst>
      <p:ext uri="{BB962C8B-B14F-4D97-AF65-F5344CB8AC3E}">
        <p14:creationId xmlns:p14="http://schemas.microsoft.com/office/powerpoint/2010/main" val="284263820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3743137" y="2848022"/>
            <a:ext cx="4354077" cy="646331"/>
          </a:xfrm>
          <a:prstGeom prst="rect">
            <a:avLst/>
          </a:prstGeom>
          <a:noFill/>
        </p:spPr>
        <p:txBody>
          <a:bodyPr wrap="none" rtlCol="0">
            <a:spAutoFit/>
          </a:bodyPr>
          <a:lstStyle/>
          <a:p>
            <a:r>
              <a:rPr lang="zh-CN" altLang="en-US" sz="3600" b="1" dirty="0" smtClean="0">
                <a:solidFill>
                  <a:schemeClr val="bg1">
                    <a:lumMod val="85000"/>
                  </a:schemeClr>
                </a:solidFill>
                <a:cs typeface="+mn-ea"/>
                <a:sym typeface="+mn-lt"/>
              </a:rPr>
              <a:t>整机实物图功能说明</a:t>
            </a:r>
            <a:endParaRPr lang="zh-CN" altLang="en-US" sz="3600" b="1" dirty="0">
              <a:solidFill>
                <a:schemeClr val="bg1">
                  <a:lumMod val="85000"/>
                </a:schemeClr>
              </a:solidFill>
              <a:cs typeface="+mn-ea"/>
              <a:sym typeface="+mn-lt"/>
            </a:endParaRPr>
          </a:p>
        </p:txBody>
      </p:sp>
      <p:sp>
        <p:nvSpPr>
          <p:cNvPr id="5" name="文本框 4"/>
          <p:cNvSpPr txBox="1"/>
          <p:nvPr/>
        </p:nvSpPr>
        <p:spPr>
          <a:xfrm>
            <a:off x="5495133" y="1124744"/>
            <a:ext cx="931665" cy="1862048"/>
          </a:xfrm>
          <a:prstGeom prst="rect">
            <a:avLst/>
          </a:prstGeom>
          <a:noFill/>
        </p:spPr>
        <p:txBody>
          <a:bodyPr wrap="none" rtlCol="0">
            <a:spAutoFit/>
          </a:bodyPr>
          <a:lstStyle/>
          <a:p>
            <a:r>
              <a:rPr lang="en-US" altLang="zh-CN" sz="11500" dirty="0">
                <a:solidFill>
                  <a:schemeClr val="bg1">
                    <a:lumMod val="85000"/>
                  </a:schemeClr>
                </a:solidFill>
                <a:cs typeface="+mn-ea"/>
                <a:sym typeface="+mn-lt"/>
              </a:rPr>
              <a:t>2</a:t>
            </a:r>
            <a:endParaRPr lang="zh-CN" altLang="en-US" sz="11500" dirty="0">
              <a:solidFill>
                <a:schemeClr val="bg1">
                  <a:lumMod val="85000"/>
                </a:schemeClr>
              </a:solidFill>
              <a:cs typeface="+mn-ea"/>
              <a:sym typeface="+mn-lt"/>
            </a:endParaRPr>
          </a:p>
        </p:txBody>
      </p:sp>
      <p:pic>
        <p:nvPicPr>
          <p:cNvPr id="6" name="图片 5"/>
          <p:cNvPicPr>
            <a:picLocks noChangeAspect="1"/>
          </p:cNvPicPr>
          <p:nvPr/>
        </p:nvPicPr>
        <p:blipFill rotWithShape="1">
          <a:blip r:embed="rId3" cstate="screen">
            <a:extLst>
              <a:ext uri="{28A0092B-C50C-407E-A947-70E740481C1C}">
                <a14:useLocalDpi xmlns:a14="http://schemas.microsoft.com/office/drawing/2010/main"/>
              </a:ext>
            </a:extLst>
          </a:blip>
          <a:srcRect l="19326" t="36293" r="1428" b="37443"/>
          <a:stretch/>
        </p:blipFill>
        <p:spPr>
          <a:xfrm>
            <a:off x="3469888" y="3494353"/>
            <a:ext cx="5993648" cy="1986454"/>
          </a:xfrm>
          <a:prstGeom prst="rect">
            <a:avLst/>
          </a:prstGeom>
        </p:spPr>
      </p:pic>
    </p:spTree>
    <p:extLst>
      <p:ext uri="{BB962C8B-B14F-4D97-AF65-F5344CB8AC3E}">
        <p14:creationId xmlns:p14="http://schemas.microsoft.com/office/powerpoint/2010/main" val="1126933504"/>
      </p:ext>
    </p:extLst>
  </p:cSld>
  <p:clrMapOvr>
    <a:masterClrMapping/>
  </p:clrMapOvr>
  <p:transition advTm="4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a:extLst>
              <a:ext uri="{FF2B5EF4-FFF2-40B4-BE49-F238E27FC236}">
                <a16:creationId xmlns:a16="http://schemas.microsoft.com/office/drawing/2014/main" id="{D1DE773C-E280-4151-AEC0-55585E3DE8A4}"/>
              </a:ext>
            </a:extLst>
          </p:cNvPr>
          <p:cNvGrpSpPr/>
          <p:nvPr/>
        </p:nvGrpSpPr>
        <p:grpSpPr>
          <a:xfrm>
            <a:off x="74740" y="1124602"/>
            <a:ext cx="11992303" cy="4585137"/>
            <a:chOff x="6908800" y="1460500"/>
            <a:chExt cx="13106400" cy="5245100"/>
          </a:xfrm>
        </p:grpSpPr>
        <p:sp>
          <p:nvSpPr>
            <p:cNvPr id="14" name="矩形 13">
              <a:extLst>
                <a:ext uri="{FF2B5EF4-FFF2-40B4-BE49-F238E27FC236}">
                  <a16:creationId xmlns:a16="http://schemas.microsoft.com/office/drawing/2014/main" id="{8EE6517E-BBEB-484F-860B-3AFCCA830EEF}"/>
                </a:ext>
              </a:extLst>
            </p:cNvPr>
            <p:cNvSpPr/>
            <p:nvPr/>
          </p:nvSpPr>
          <p:spPr>
            <a:xfrm>
              <a:off x="6908800" y="1460500"/>
              <a:ext cx="13106400" cy="524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a:extLst>
                <a:ext uri="{FF2B5EF4-FFF2-40B4-BE49-F238E27FC236}">
                  <a16:creationId xmlns:a16="http://schemas.microsoft.com/office/drawing/2014/main" id="{923EFC30-5CFE-4009-B6FF-5565641A9775}"/>
                </a:ext>
              </a:extLst>
            </p:cNvPr>
            <p:cNvGrpSpPr/>
            <p:nvPr/>
          </p:nvGrpSpPr>
          <p:grpSpPr>
            <a:xfrm>
              <a:off x="7016383" y="1588680"/>
              <a:ext cx="12866642" cy="5046810"/>
              <a:chOff x="7016383" y="1588680"/>
              <a:chExt cx="12866642" cy="5046810"/>
            </a:xfrm>
          </p:grpSpPr>
          <p:grpSp>
            <p:nvGrpSpPr>
              <p:cNvPr id="16" name="组合 15">
                <a:extLst>
                  <a:ext uri="{FF2B5EF4-FFF2-40B4-BE49-F238E27FC236}">
                    <a16:creationId xmlns:a16="http://schemas.microsoft.com/office/drawing/2014/main" id="{4E0DEB74-D0FA-42F6-A2C2-02E6CEAAA73A}"/>
                  </a:ext>
                </a:extLst>
              </p:cNvPr>
              <p:cNvGrpSpPr/>
              <p:nvPr/>
            </p:nvGrpSpPr>
            <p:grpSpPr>
              <a:xfrm>
                <a:off x="8287815" y="2078529"/>
                <a:ext cx="6917964" cy="4043828"/>
                <a:chOff x="8287815" y="2078529"/>
                <a:chExt cx="6917964" cy="4043828"/>
              </a:xfrm>
            </p:grpSpPr>
            <p:grpSp>
              <p:nvGrpSpPr>
                <p:cNvPr id="36" name="组合 35">
                  <a:extLst>
                    <a:ext uri="{FF2B5EF4-FFF2-40B4-BE49-F238E27FC236}">
                      <a16:creationId xmlns:a16="http://schemas.microsoft.com/office/drawing/2014/main" id="{506AEC9D-B16C-4A88-A222-9E13231DE158}"/>
                    </a:ext>
                  </a:extLst>
                </p:cNvPr>
                <p:cNvGrpSpPr/>
                <p:nvPr/>
              </p:nvGrpSpPr>
              <p:grpSpPr>
                <a:xfrm>
                  <a:off x="8287815" y="2078529"/>
                  <a:ext cx="3582139" cy="4043828"/>
                  <a:chOff x="8287815" y="2078529"/>
                  <a:chExt cx="3582139" cy="4043828"/>
                </a:xfrm>
              </p:grpSpPr>
              <p:pic>
                <p:nvPicPr>
                  <p:cNvPr id="43" name="图片 42">
                    <a:extLst>
                      <a:ext uri="{FF2B5EF4-FFF2-40B4-BE49-F238E27FC236}">
                        <a16:creationId xmlns:a16="http://schemas.microsoft.com/office/drawing/2014/main" id="{DA48516D-35FE-4D6E-B996-15664B968EAA}"/>
                      </a:ext>
                    </a:extLst>
                  </p:cNvPr>
                  <p:cNvPicPr>
                    <a:picLocks noChangeAspect="1"/>
                  </p:cNvPicPr>
                  <p:nvPr/>
                </p:nvPicPr>
                <p:blipFill rotWithShape="1">
                  <a:blip r:embed="rId3">
                    <a:extLst>
                      <a:ext uri="{28A0092B-C50C-407E-A947-70E740481C1C}">
                        <a14:useLocalDpi xmlns:a14="http://schemas.microsoft.com/office/drawing/2010/main" val="0"/>
                      </a:ext>
                    </a:extLst>
                  </a:blip>
                  <a:srcRect l="31759" t="22912" r="19315" b="46020"/>
                  <a:stretch/>
                </p:blipFill>
                <p:spPr>
                  <a:xfrm>
                    <a:off x="8287815" y="2078529"/>
                    <a:ext cx="3582139" cy="4043828"/>
                  </a:xfrm>
                  <a:prstGeom prst="rect">
                    <a:avLst/>
                  </a:prstGeom>
                </p:spPr>
              </p:pic>
              <p:sp>
                <p:nvSpPr>
                  <p:cNvPr id="44" name="椭圆 43">
                    <a:extLst>
                      <a:ext uri="{FF2B5EF4-FFF2-40B4-BE49-F238E27FC236}">
                        <a16:creationId xmlns:a16="http://schemas.microsoft.com/office/drawing/2014/main" id="{7AB50BCE-5104-493D-B7A8-C80D050EC925}"/>
                      </a:ext>
                    </a:extLst>
                  </p:cNvPr>
                  <p:cNvSpPr/>
                  <p:nvPr/>
                </p:nvSpPr>
                <p:spPr>
                  <a:xfrm>
                    <a:off x="9399190" y="4996463"/>
                    <a:ext cx="180000" cy="1800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C00000"/>
                        </a:solidFill>
                        <a:latin typeface="微软雅黑" panose="020B0503020204020204" pitchFamily="34" charset="-122"/>
                        <a:ea typeface="微软雅黑" panose="020B0503020204020204" pitchFamily="34" charset="-122"/>
                      </a:rPr>
                      <a:t>1</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45" name="椭圆 44">
                    <a:extLst>
                      <a:ext uri="{FF2B5EF4-FFF2-40B4-BE49-F238E27FC236}">
                        <a16:creationId xmlns:a16="http://schemas.microsoft.com/office/drawing/2014/main" id="{861BBA20-553B-41EC-81D2-177FBB9D7718}"/>
                      </a:ext>
                    </a:extLst>
                  </p:cNvPr>
                  <p:cNvSpPr/>
                  <p:nvPr/>
                </p:nvSpPr>
                <p:spPr>
                  <a:xfrm>
                    <a:off x="9591858" y="4816463"/>
                    <a:ext cx="180000" cy="1800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C00000"/>
                        </a:solidFill>
                        <a:latin typeface="微软雅黑" panose="020B0503020204020204" pitchFamily="34" charset="-122"/>
                        <a:ea typeface="微软雅黑" panose="020B0503020204020204" pitchFamily="34" charset="-122"/>
                      </a:rPr>
                      <a:t>2</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46" name="椭圆 45">
                    <a:extLst>
                      <a:ext uri="{FF2B5EF4-FFF2-40B4-BE49-F238E27FC236}">
                        <a16:creationId xmlns:a16="http://schemas.microsoft.com/office/drawing/2014/main" id="{8EE407DD-05DB-4536-A5EE-3D2236D4BD11}"/>
                      </a:ext>
                    </a:extLst>
                  </p:cNvPr>
                  <p:cNvSpPr/>
                  <p:nvPr/>
                </p:nvSpPr>
                <p:spPr>
                  <a:xfrm>
                    <a:off x="10045242" y="4816463"/>
                    <a:ext cx="180000" cy="1800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C00000"/>
                        </a:solidFill>
                        <a:latin typeface="微软雅黑" panose="020B0503020204020204" pitchFamily="34" charset="-122"/>
                        <a:ea typeface="微软雅黑" panose="020B0503020204020204" pitchFamily="34" charset="-122"/>
                      </a:rPr>
                      <a:t>3</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47" name="椭圆 46">
                    <a:extLst>
                      <a:ext uri="{FF2B5EF4-FFF2-40B4-BE49-F238E27FC236}">
                        <a16:creationId xmlns:a16="http://schemas.microsoft.com/office/drawing/2014/main" id="{5BCB82F8-E728-42E0-A8CD-63868D6530C6}"/>
                      </a:ext>
                    </a:extLst>
                  </p:cNvPr>
                  <p:cNvSpPr/>
                  <p:nvPr/>
                </p:nvSpPr>
                <p:spPr>
                  <a:xfrm>
                    <a:off x="10318626" y="4816463"/>
                    <a:ext cx="180000" cy="1800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C00000"/>
                        </a:solidFill>
                        <a:latin typeface="微软雅黑" panose="020B0503020204020204" pitchFamily="34" charset="-122"/>
                        <a:ea typeface="微软雅黑" panose="020B0503020204020204" pitchFamily="34" charset="-122"/>
                      </a:rPr>
                      <a:t>4</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48" name="椭圆 47">
                    <a:extLst>
                      <a:ext uri="{FF2B5EF4-FFF2-40B4-BE49-F238E27FC236}">
                        <a16:creationId xmlns:a16="http://schemas.microsoft.com/office/drawing/2014/main" id="{66B419BE-C4DB-41EA-B4BA-94E681AEAE5C}"/>
                      </a:ext>
                    </a:extLst>
                  </p:cNvPr>
                  <p:cNvSpPr/>
                  <p:nvPr/>
                </p:nvSpPr>
                <p:spPr>
                  <a:xfrm>
                    <a:off x="10325496" y="4465013"/>
                    <a:ext cx="180000" cy="1800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C00000"/>
                        </a:solidFill>
                        <a:latin typeface="微软雅黑" panose="020B0503020204020204" pitchFamily="34" charset="-122"/>
                        <a:ea typeface="微软雅黑" panose="020B0503020204020204" pitchFamily="34" charset="-122"/>
                      </a:rPr>
                      <a:t>5</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49" name="椭圆 48">
                    <a:extLst>
                      <a:ext uri="{FF2B5EF4-FFF2-40B4-BE49-F238E27FC236}">
                        <a16:creationId xmlns:a16="http://schemas.microsoft.com/office/drawing/2014/main" id="{BC0CAD77-CFBF-4B09-8E64-B45B01117A41}"/>
                      </a:ext>
                    </a:extLst>
                  </p:cNvPr>
                  <p:cNvSpPr/>
                  <p:nvPr/>
                </p:nvSpPr>
                <p:spPr>
                  <a:xfrm>
                    <a:off x="10534070" y="4285013"/>
                    <a:ext cx="180000" cy="1800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C00000"/>
                        </a:solidFill>
                        <a:latin typeface="微软雅黑" panose="020B0503020204020204" pitchFamily="34" charset="-122"/>
                        <a:ea typeface="微软雅黑" panose="020B0503020204020204" pitchFamily="34" charset="-122"/>
                      </a:rPr>
                      <a:t>6</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50" name="椭圆 49">
                    <a:extLst>
                      <a:ext uri="{FF2B5EF4-FFF2-40B4-BE49-F238E27FC236}">
                        <a16:creationId xmlns:a16="http://schemas.microsoft.com/office/drawing/2014/main" id="{6BB2C1C1-5AB2-4DFE-ABEA-61985E48786A}"/>
                      </a:ext>
                    </a:extLst>
                  </p:cNvPr>
                  <p:cNvSpPr/>
                  <p:nvPr/>
                </p:nvSpPr>
                <p:spPr>
                  <a:xfrm>
                    <a:off x="10742644" y="4465013"/>
                    <a:ext cx="180000" cy="1800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C00000"/>
                        </a:solidFill>
                        <a:latin typeface="微软雅黑" panose="020B0503020204020204" pitchFamily="34" charset="-122"/>
                        <a:ea typeface="微软雅黑" panose="020B0503020204020204" pitchFamily="34" charset="-122"/>
                      </a:rPr>
                      <a:t>7</a:t>
                    </a:r>
                    <a:endParaRPr lang="zh-CN" altLang="en-US" sz="1100" dirty="0">
                      <a:solidFill>
                        <a:srgbClr val="C00000"/>
                      </a:solidFill>
                      <a:latin typeface="微软雅黑" panose="020B0503020204020204" pitchFamily="34" charset="-122"/>
                      <a:ea typeface="微软雅黑" panose="020B0503020204020204" pitchFamily="34" charset="-122"/>
                    </a:endParaRPr>
                  </a:p>
                </p:txBody>
              </p:sp>
              <p:cxnSp>
                <p:nvCxnSpPr>
                  <p:cNvPr id="51" name="直接箭头连接符 50">
                    <a:extLst>
                      <a:ext uri="{FF2B5EF4-FFF2-40B4-BE49-F238E27FC236}">
                        <a16:creationId xmlns:a16="http://schemas.microsoft.com/office/drawing/2014/main" id="{D5CDA158-BB80-4A63-BB9D-CE8643DFFF2C}"/>
                      </a:ext>
                    </a:extLst>
                  </p:cNvPr>
                  <p:cNvCxnSpPr>
                    <a:cxnSpLocks/>
                    <a:stCxn id="44" idx="5"/>
                  </p:cNvCxnSpPr>
                  <p:nvPr/>
                </p:nvCxnSpPr>
                <p:spPr>
                  <a:xfrm>
                    <a:off x="9552830" y="5150103"/>
                    <a:ext cx="177050" cy="13151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a:extLst>
                      <a:ext uri="{FF2B5EF4-FFF2-40B4-BE49-F238E27FC236}">
                        <a16:creationId xmlns:a16="http://schemas.microsoft.com/office/drawing/2014/main" id="{5D62160C-2026-4887-939D-5ACE07A5DFB9}"/>
                      </a:ext>
                    </a:extLst>
                  </p:cNvPr>
                  <p:cNvCxnSpPr>
                    <a:cxnSpLocks/>
                    <a:stCxn id="45" idx="5"/>
                  </p:cNvCxnSpPr>
                  <p:nvPr/>
                </p:nvCxnSpPr>
                <p:spPr>
                  <a:xfrm>
                    <a:off x="9745498" y="4970103"/>
                    <a:ext cx="119744" cy="20636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接箭头连接符 52">
                    <a:extLst>
                      <a:ext uri="{FF2B5EF4-FFF2-40B4-BE49-F238E27FC236}">
                        <a16:creationId xmlns:a16="http://schemas.microsoft.com/office/drawing/2014/main" id="{411946E1-9B9C-4FFD-88C9-1607268018D4}"/>
                      </a:ext>
                    </a:extLst>
                  </p:cNvPr>
                  <p:cNvCxnSpPr>
                    <a:cxnSpLocks/>
                    <a:stCxn id="46" idx="5"/>
                  </p:cNvCxnSpPr>
                  <p:nvPr/>
                </p:nvCxnSpPr>
                <p:spPr>
                  <a:xfrm>
                    <a:off x="10198882" y="4970103"/>
                    <a:ext cx="188131" cy="223403"/>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6077A2C1-F241-45F2-A0D2-6E1D71EEAFC4}"/>
                      </a:ext>
                    </a:extLst>
                  </p:cNvPr>
                  <p:cNvCxnSpPr>
                    <a:cxnSpLocks/>
                    <a:stCxn id="47" idx="4"/>
                  </p:cNvCxnSpPr>
                  <p:nvPr/>
                </p:nvCxnSpPr>
                <p:spPr>
                  <a:xfrm>
                    <a:off x="10408626" y="4996463"/>
                    <a:ext cx="175207" cy="250275"/>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A9B5BCD4-D758-4F07-9405-BDDCFD467A7B}"/>
                      </a:ext>
                    </a:extLst>
                  </p:cNvPr>
                  <p:cNvCxnSpPr>
                    <a:cxnSpLocks/>
                    <a:stCxn id="48" idx="5"/>
                  </p:cNvCxnSpPr>
                  <p:nvPr/>
                </p:nvCxnSpPr>
                <p:spPr>
                  <a:xfrm>
                    <a:off x="10479136" y="4618653"/>
                    <a:ext cx="144934" cy="50294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E154951B-009E-475C-870F-1A0B11C8B372}"/>
                      </a:ext>
                    </a:extLst>
                  </p:cNvPr>
                  <p:cNvCxnSpPr>
                    <a:cxnSpLocks/>
                    <a:stCxn id="49" idx="4"/>
                  </p:cNvCxnSpPr>
                  <p:nvPr/>
                </p:nvCxnSpPr>
                <p:spPr>
                  <a:xfrm>
                    <a:off x="10624070" y="4465013"/>
                    <a:ext cx="51886" cy="47846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接箭头连接符 56">
                    <a:extLst>
                      <a:ext uri="{FF2B5EF4-FFF2-40B4-BE49-F238E27FC236}">
                        <a16:creationId xmlns:a16="http://schemas.microsoft.com/office/drawing/2014/main" id="{59338DE8-6461-4524-B164-CB8193D246F8}"/>
                      </a:ext>
                    </a:extLst>
                  </p:cNvPr>
                  <p:cNvCxnSpPr>
                    <a:cxnSpLocks/>
                    <a:stCxn id="50" idx="4"/>
                  </p:cNvCxnSpPr>
                  <p:nvPr/>
                </p:nvCxnSpPr>
                <p:spPr>
                  <a:xfrm>
                    <a:off x="10832644" y="4645013"/>
                    <a:ext cx="118574" cy="601725"/>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37" name="文本框 36">
                  <a:extLst>
                    <a:ext uri="{FF2B5EF4-FFF2-40B4-BE49-F238E27FC236}">
                      <a16:creationId xmlns:a16="http://schemas.microsoft.com/office/drawing/2014/main" id="{8E6BF819-40CA-4DC0-8530-374058526241}"/>
                    </a:ext>
                  </a:extLst>
                </p:cNvPr>
                <p:cNvSpPr txBox="1"/>
                <p:nvPr/>
              </p:nvSpPr>
              <p:spPr>
                <a:xfrm>
                  <a:off x="11993040" y="2368216"/>
                  <a:ext cx="3212739"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：短接后从</a:t>
                  </a:r>
                  <a:r>
                    <a:rPr lang="en-US" altLang="zh-CN" dirty="0">
                      <a:latin typeface="微软雅黑" panose="020B0503020204020204" pitchFamily="34" charset="-122"/>
                      <a:ea typeface="微软雅黑" panose="020B0503020204020204" pitchFamily="34" charset="-122"/>
                    </a:rPr>
                    <a:t>USB</a:t>
                  </a:r>
                  <a:r>
                    <a:rPr lang="zh-CN" altLang="en-US" dirty="0">
                      <a:latin typeface="微软雅黑" panose="020B0503020204020204" pitchFamily="34" charset="-122"/>
                      <a:ea typeface="微软雅黑" panose="020B0503020204020204" pitchFamily="34" charset="-122"/>
                    </a:rPr>
                    <a:t>启动烧录</a:t>
                  </a:r>
                </a:p>
              </p:txBody>
            </p:sp>
            <p:sp>
              <p:nvSpPr>
                <p:cNvPr id="38" name="文本框 37">
                  <a:extLst>
                    <a:ext uri="{FF2B5EF4-FFF2-40B4-BE49-F238E27FC236}">
                      <a16:creationId xmlns:a16="http://schemas.microsoft.com/office/drawing/2014/main" id="{87B6484F-B2AA-4B8E-AC6E-2A20F717CD10}"/>
                    </a:ext>
                  </a:extLst>
                </p:cNvPr>
                <p:cNvSpPr txBox="1"/>
                <p:nvPr/>
              </p:nvSpPr>
              <p:spPr>
                <a:xfrm>
                  <a:off x="11993040" y="2815108"/>
                  <a:ext cx="1460656"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：电池负极</a:t>
                  </a:r>
                </a:p>
              </p:txBody>
            </p:sp>
            <p:sp>
              <p:nvSpPr>
                <p:cNvPr id="39" name="文本框 38">
                  <a:extLst>
                    <a:ext uri="{FF2B5EF4-FFF2-40B4-BE49-F238E27FC236}">
                      <a16:creationId xmlns:a16="http://schemas.microsoft.com/office/drawing/2014/main" id="{607DCB99-DF38-498D-B074-8E1E1D8916D9}"/>
                    </a:ext>
                  </a:extLst>
                </p:cNvPr>
                <p:cNvSpPr txBox="1"/>
                <p:nvPr/>
              </p:nvSpPr>
              <p:spPr>
                <a:xfrm>
                  <a:off x="11993040" y="3262000"/>
                  <a:ext cx="1460656"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：电池正极</a:t>
                  </a:r>
                </a:p>
              </p:txBody>
            </p:sp>
            <p:sp>
              <p:nvSpPr>
                <p:cNvPr id="40" name="文本框 39">
                  <a:extLst>
                    <a:ext uri="{FF2B5EF4-FFF2-40B4-BE49-F238E27FC236}">
                      <a16:creationId xmlns:a16="http://schemas.microsoft.com/office/drawing/2014/main" id="{F3FFC84A-DABA-4BCA-848B-DF51F709F5AD}"/>
                    </a:ext>
                  </a:extLst>
                </p:cNvPr>
                <p:cNvSpPr txBox="1"/>
                <p:nvPr/>
              </p:nvSpPr>
              <p:spPr>
                <a:xfrm>
                  <a:off x="11993040" y="3708892"/>
                  <a:ext cx="1255472"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5</a:t>
                  </a:r>
                  <a:r>
                    <a:rPr lang="zh-CN" altLang="en-US" dirty="0">
                      <a:latin typeface="微软雅黑" panose="020B0503020204020204" pitchFamily="34" charset="-122"/>
                      <a:ea typeface="微软雅黑" panose="020B0503020204020204" pitchFamily="34" charset="-122"/>
                    </a:rPr>
                    <a:t>：电池</a:t>
                  </a:r>
                  <a:r>
                    <a:rPr lang="en-US" altLang="zh-CN" dirty="0">
                      <a:latin typeface="微软雅黑" panose="020B0503020204020204" pitchFamily="34" charset="-122"/>
                      <a:ea typeface="微软雅黑" panose="020B0503020204020204" pitchFamily="34" charset="-122"/>
                    </a:rPr>
                    <a:t>ID</a:t>
                  </a:r>
                  <a:endParaRPr lang="zh-CN" altLang="en-US" dirty="0">
                    <a:latin typeface="微软雅黑" panose="020B0503020204020204" pitchFamily="34" charset="-122"/>
                    <a:ea typeface="微软雅黑" panose="020B0503020204020204" pitchFamily="34" charset="-122"/>
                  </a:endParaRPr>
                </a:p>
              </p:txBody>
            </p:sp>
            <p:sp>
              <p:nvSpPr>
                <p:cNvPr id="41" name="文本框 40">
                  <a:extLst>
                    <a:ext uri="{FF2B5EF4-FFF2-40B4-BE49-F238E27FC236}">
                      <a16:creationId xmlns:a16="http://schemas.microsoft.com/office/drawing/2014/main" id="{AD7CC504-88D3-4706-81B5-FFA13C6D3F92}"/>
                    </a:ext>
                  </a:extLst>
                </p:cNvPr>
                <p:cNvSpPr txBox="1"/>
                <p:nvPr/>
              </p:nvSpPr>
              <p:spPr>
                <a:xfrm>
                  <a:off x="11993040" y="4155784"/>
                  <a:ext cx="1475147"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：电池</a:t>
                  </a:r>
                  <a:r>
                    <a:rPr lang="en-US" altLang="zh-CN" dirty="0" err="1">
                      <a:latin typeface="微软雅黑" panose="020B0503020204020204" pitchFamily="34" charset="-122"/>
                      <a:ea typeface="微软雅黑" panose="020B0503020204020204" pitchFamily="34" charset="-122"/>
                    </a:rPr>
                    <a:t>NTC</a:t>
                  </a:r>
                  <a:endParaRPr lang="zh-CN" altLang="en-US" dirty="0">
                    <a:latin typeface="微软雅黑" panose="020B0503020204020204" pitchFamily="34" charset="-122"/>
                    <a:ea typeface="微软雅黑" panose="020B0503020204020204" pitchFamily="34" charset="-122"/>
                  </a:endParaRPr>
                </a:p>
              </p:txBody>
            </p:sp>
            <p:sp>
              <p:nvSpPr>
                <p:cNvPr id="42" name="文本框 41">
                  <a:extLst>
                    <a:ext uri="{FF2B5EF4-FFF2-40B4-BE49-F238E27FC236}">
                      <a16:creationId xmlns:a16="http://schemas.microsoft.com/office/drawing/2014/main" id="{D1CD1EBA-C1B9-4ADF-9BFC-D0CA730C3DF7}"/>
                    </a:ext>
                  </a:extLst>
                </p:cNvPr>
                <p:cNvSpPr txBox="1"/>
                <p:nvPr/>
              </p:nvSpPr>
              <p:spPr>
                <a:xfrm>
                  <a:off x="11993040" y="4602677"/>
                  <a:ext cx="1359668"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7</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USB </a:t>
                  </a:r>
                  <a:r>
                    <a:rPr lang="en-US" altLang="zh-CN" dirty="0" err="1">
                      <a:latin typeface="微软雅黑" panose="020B0503020204020204" pitchFamily="34" charset="-122"/>
                      <a:ea typeface="微软雅黑" panose="020B0503020204020204" pitchFamily="34" charset="-122"/>
                    </a:rPr>
                    <a:t>5V</a:t>
                  </a:r>
                  <a:endParaRPr lang="zh-CN" altLang="en-US" dirty="0">
                    <a:latin typeface="微软雅黑" panose="020B0503020204020204" pitchFamily="34" charset="-122"/>
                    <a:ea typeface="微软雅黑" panose="020B0503020204020204" pitchFamily="34" charset="-122"/>
                  </a:endParaRPr>
                </a:p>
              </p:txBody>
            </p:sp>
          </p:grpSp>
          <p:sp>
            <p:nvSpPr>
              <p:cNvPr id="17" name="半闭框 16">
                <a:extLst>
                  <a:ext uri="{FF2B5EF4-FFF2-40B4-BE49-F238E27FC236}">
                    <a16:creationId xmlns:a16="http://schemas.microsoft.com/office/drawing/2014/main" id="{13F8C3C5-CF9D-487B-B9D2-D25589128412}"/>
                  </a:ext>
                </a:extLst>
              </p:cNvPr>
              <p:cNvSpPr/>
              <p:nvPr/>
            </p:nvSpPr>
            <p:spPr>
              <a:xfrm>
                <a:off x="10583834" y="1738265"/>
                <a:ext cx="542876" cy="1015935"/>
              </a:xfrm>
              <a:prstGeom prst="halfFrame">
                <a:avLst>
                  <a:gd name="adj1" fmla="val 0"/>
                  <a:gd name="adj2" fmla="val 0"/>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半闭框 17">
                <a:extLst>
                  <a:ext uri="{FF2B5EF4-FFF2-40B4-BE49-F238E27FC236}">
                    <a16:creationId xmlns:a16="http://schemas.microsoft.com/office/drawing/2014/main" id="{76EB1973-3BEF-4C4C-9DCC-0F83F696C44D}"/>
                  </a:ext>
                </a:extLst>
              </p:cNvPr>
              <p:cNvSpPr/>
              <p:nvPr/>
            </p:nvSpPr>
            <p:spPr>
              <a:xfrm flipH="1">
                <a:off x="8754837" y="1738265"/>
                <a:ext cx="542876" cy="1069657"/>
              </a:xfrm>
              <a:prstGeom prst="halfFrame">
                <a:avLst>
                  <a:gd name="adj1" fmla="val 0"/>
                  <a:gd name="adj2" fmla="val 0"/>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半闭框 18">
                <a:extLst>
                  <a:ext uri="{FF2B5EF4-FFF2-40B4-BE49-F238E27FC236}">
                    <a16:creationId xmlns:a16="http://schemas.microsoft.com/office/drawing/2014/main" id="{34E45D35-736E-48B6-A564-EB630D9AF9D1}"/>
                  </a:ext>
                </a:extLst>
              </p:cNvPr>
              <p:cNvSpPr/>
              <p:nvPr/>
            </p:nvSpPr>
            <p:spPr>
              <a:xfrm flipH="1" flipV="1">
                <a:off x="8940799" y="5504930"/>
                <a:ext cx="719245" cy="955731"/>
              </a:xfrm>
              <a:prstGeom prst="halfFrame">
                <a:avLst>
                  <a:gd name="adj1" fmla="val 0"/>
                  <a:gd name="adj2" fmla="val 0"/>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半闭框 19">
                <a:extLst>
                  <a:ext uri="{FF2B5EF4-FFF2-40B4-BE49-F238E27FC236}">
                    <a16:creationId xmlns:a16="http://schemas.microsoft.com/office/drawing/2014/main" id="{33C8D1EB-BE60-4EBA-885D-F694B3E812CB}"/>
                  </a:ext>
                </a:extLst>
              </p:cNvPr>
              <p:cNvSpPr/>
              <p:nvPr/>
            </p:nvSpPr>
            <p:spPr>
              <a:xfrm flipV="1">
                <a:off x="11051594" y="5567777"/>
                <a:ext cx="941445" cy="312872"/>
              </a:xfrm>
              <a:prstGeom prst="halfFrame">
                <a:avLst>
                  <a:gd name="adj1" fmla="val 0"/>
                  <a:gd name="adj2" fmla="val 0"/>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半闭框 20">
                <a:extLst>
                  <a:ext uri="{FF2B5EF4-FFF2-40B4-BE49-F238E27FC236}">
                    <a16:creationId xmlns:a16="http://schemas.microsoft.com/office/drawing/2014/main" id="{5E49C40C-EBA4-44EA-947D-E156AC431BAD}"/>
                  </a:ext>
                </a:extLst>
              </p:cNvPr>
              <p:cNvSpPr/>
              <p:nvPr/>
            </p:nvSpPr>
            <p:spPr>
              <a:xfrm flipV="1">
                <a:off x="10583834" y="5553652"/>
                <a:ext cx="1403594" cy="689221"/>
              </a:xfrm>
              <a:prstGeom prst="halfFrame">
                <a:avLst>
                  <a:gd name="adj1" fmla="val 0"/>
                  <a:gd name="adj2" fmla="val 0"/>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2" name="组合 21">
                <a:extLst>
                  <a:ext uri="{FF2B5EF4-FFF2-40B4-BE49-F238E27FC236}">
                    <a16:creationId xmlns:a16="http://schemas.microsoft.com/office/drawing/2014/main" id="{23E7B831-045B-4C70-9DB9-FE51F194E414}"/>
                  </a:ext>
                </a:extLst>
              </p:cNvPr>
              <p:cNvGrpSpPr/>
              <p:nvPr/>
            </p:nvGrpSpPr>
            <p:grpSpPr>
              <a:xfrm>
                <a:off x="13576782" y="1595467"/>
                <a:ext cx="6306243" cy="4869987"/>
                <a:chOff x="-752884" y="1876900"/>
                <a:chExt cx="6306243" cy="4869987"/>
              </a:xfrm>
            </p:grpSpPr>
            <p:pic>
              <p:nvPicPr>
                <p:cNvPr id="28" name="图片 27">
                  <a:extLst>
                    <a:ext uri="{FF2B5EF4-FFF2-40B4-BE49-F238E27FC236}">
                      <a16:creationId xmlns:a16="http://schemas.microsoft.com/office/drawing/2014/main" id="{67975BE9-2363-48A3-A8AA-CBD05F5094F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2691" t="23041" r="14482" b="41101"/>
                <a:stretch/>
              </p:blipFill>
              <p:spPr>
                <a:xfrm>
                  <a:off x="1567930" y="2159493"/>
                  <a:ext cx="3985429" cy="4043827"/>
                </a:xfrm>
                <a:prstGeom prst="rect">
                  <a:avLst/>
                </a:prstGeom>
              </p:spPr>
            </p:pic>
            <p:sp>
              <p:nvSpPr>
                <p:cNvPr id="29" name="半闭框 28">
                  <a:extLst>
                    <a:ext uri="{FF2B5EF4-FFF2-40B4-BE49-F238E27FC236}">
                      <a16:creationId xmlns:a16="http://schemas.microsoft.com/office/drawing/2014/main" id="{FA637F20-5BAA-48D6-BBEE-7855E4D12C89}"/>
                    </a:ext>
                  </a:extLst>
                </p:cNvPr>
                <p:cNvSpPr/>
                <p:nvPr/>
              </p:nvSpPr>
              <p:spPr>
                <a:xfrm flipH="1">
                  <a:off x="1210020" y="2078529"/>
                  <a:ext cx="3135787" cy="797836"/>
                </a:xfrm>
                <a:prstGeom prst="halfFrame">
                  <a:avLst>
                    <a:gd name="adj1" fmla="val 0"/>
                    <a:gd name="adj2" fmla="val 0"/>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半闭框 29">
                  <a:extLst>
                    <a:ext uri="{FF2B5EF4-FFF2-40B4-BE49-F238E27FC236}">
                      <a16:creationId xmlns:a16="http://schemas.microsoft.com/office/drawing/2014/main" id="{8EAB82E5-A5BF-47FF-9DE6-4415828C954D}"/>
                    </a:ext>
                  </a:extLst>
                </p:cNvPr>
                <p:cNvSpPr/>
                <p:nvPr/>
              </p:nvSpPr>
              <p:spPr>
                <a:xfrm flipH="1" flipV="1">
                  <a:off x="3976441" y="5354714"/>
                  <a:ext cx="860141" cy="1202715"/>
                </a:xfrm>
                <a:prstGeom prst="halfFrame">
                  <a:avLst>
                    <a:gd name="adj1" fmla="val 0"/>
                    <a:gd name="adj2" fmla="val 0"/>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半闭框 30">
                  <a:extLst>
                    <a:ext uri="{FF2B5EF4-FFF2-40B4-BE49-F238E27FC236}">
                      <a16:creationId xmlns:a16="http://schemas.microsoft.com/office/drawing/2014/main" id="{725EF85E-88EF-4289-A7D7-34A04023D189}"/>
                    </a:ext>
                  </a:extLst>
                </p:cNvPr>
                <p:cNvSpPr/>
                <p:nvPr/>
              </p:nvSpPr>
              <p:spPr>
                <a:xfrm flipH="1" flipV="1">
                  <a:off x="3460393" y="5587012"/>
                  <a:ext cx="1233499" cy="970417"/>
                </a:xfrm>
                <a:prstGeom prst="halfFrame">
                  <a:avLst>
                    <a:gd name="adj1" fmla="val 0"/>
                    <a:gd name="adj2" fmla="val 0"/>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半闭框 31">
                  <a:extLst>
                    <a:ext uri="{FF2B5EF4-FFF2-40B4-BE49-F238E27FC236}">
                      <a16:creationId xmlns:a16="http://schemas.microsoft.com/office/drawing/2014/main" id="{3E77E974-F61A-4A0A-BCD8-484412A4D3E3}"/>
                    </a:ext>
                  </a:extLst>
                </p:cNvPr>
                <p:cNvSpPr/>
                <p:nvPr/>
              </p:nvSpPr>
              <p:spPr>
                <a:xfrm flipH="1">
                  <a:off x="1279781" y="2078529"/>
                  <a:ext cx="1123296" cy="1092279"/>
                </a:xfrm>
                <a:prstGeom prst="halfFrame">
                  <a:avLst>
                    <a:gd name="adj1" fmla="val 0"/>
                    <a:gd name="adj2" fmla="val 0"/>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半闭框 32">
                  <a:extLst>
                    <a:ext uri="{FF2B5EF4-FFF2-40B4-BE49-F238E27FC236}">
                      <a16:creationId xmlns:a16="http://schemas.microsoft.com/office/drawing/2014/main" id="{A3E94870-ED89-4349-AF25-71685BADCDDF}"/>
                    </a:ext>
                  </a:extLst>
                </p:cNvPr>
                <p:cNvSpPr/>
                <p:nvPr/>
              </p:nvSpPr>
              <p:spPr>
                <a:xfrm flipH="1">
                  <a:off x="1290055" y="2078529"/>
                  <a:ext cx="1500264" cy="856281"/>
                </a:xfrm>
                <a:prstGeom prst="halfFrame">
                  <a:avLst>
                    <a:gd name="adj1" fmla="val 0"/>
                    <a:gd name="adj2" fmla="val 0"/>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文本框 33">
                  <a:extLst>
                    <a:ext uri="{FF2B5EF4-FFF2-40B4-BE49-F238E27FC236}">
                      <a16:creationId xmlns:a16="http://schemas.microsoft.com/office/drawing/2014/main" id="{F0106472-D261-4B49-86B4-8D3AA2AD9274}"/>
                    </a:ext>
                  </a:extLst>
                </p:cNvPr>
                <p:cNvSpPr txBox="1"/>
                <p:nvPr/>
              </p:nvSpPr>
              <p:spPr>
                <a:xfrm>
                  <a:off x="-752884" y="1876900"/>
                  <a:ext cx="2037802" cy="369332"/>
                </a:xfrm>
                <a:prstGeom prst="rect">
                  <a:avLst/>
                </a:prstGeom>
                <a:noFill/>
              </p:spPr>
              <p:txBody>
                <a:bodyPr wrap="none" rtlCol="0">
                  <a:spAutoFit/>
                </a:bodyPr>
                <a:lstStyle/>
                <a:p>
                  <a:r>
                    <a:rPr lang="en-US" altLang="zh-CN" dirty="0" err="1">
                      <a:latin typeface="微软雅黑" panose="020B0503020204020204" pitchFamily="34" charset="-122"/>
                      <a:ea typeface="微软雅黑" panose="020B0503020204020204" pitchFamily="34" charset="-122"/>
                    </a:rPr>
                    <a:t>WiFi</a:t>
                  </a:r>
                  <a:r>
                    <a:rPr lang="en-US" altLang="zh-CN" dirty="0">
                      <a:latin typeface="微软雅黑" panose="020B0503020204020204" pitchFamily="34" charset="-122"/>
                      <a:ea typeface="微软雅黑" panose="020B0503020204020204" pitchFamily="34" charset="-122"/>
                    </a:rPr>
                    <a:t>/BT/GPS</a:t>
                  </a:r>
                  <a:r>
                    <a:rPr lang="zh-CN" altLang="en-US" dirty="0">
                      <a:latin typeface="微软雅黑" panose="020B0503020204020204" pitchFamily="34" charset="-122"/>
                      <a:ea typeface="微软雅黑" panose="020B0503020204020204" pitchFamily="34" charset="-122"/>
                    </a:rPr>
                    <a:t>天线</a:t>
                  </a:r>
                </a:p>
              </p:txBody>
            </p:sp>
            <p:sp>
              <p:nvSpPr>
                <p:cNvPr id="35" name="文本框 34">
                  <a:extLst>
                    <a:ext uri="{FF2B5EF4-FFF2-40B4-BE49-F238E27FC236}">
                      <a16:creationId xmlns:a16="http://schemas.microsoft.com/office/drawing/2014/main" id="{792BC6AC-B941-4868-80D4-52C7710D283C}"/>
                    </a:ext>
                  </a:extLst>
                </p:cNvPr>
                <p:cNvSpPr txBox="1"/>
                <p:nvPr/>
              </p:nvSpPr>
              <p:spPr>
                <a:xfrm>
                  <a:off x="2403077" y="6377555"/>
                  <a:ext cx="877163" cy="369332"/>
                </a:xfrm>
                <a:prstGeom prst="rect">
                  <a:avLst/>
                </a:prstGeom>
                <a:noFill/>
              </p:spPr>
              <p:txBody>
                <a:bodyPr wrap="none" rtlCol="0">
                  <a:spAutoFit/>
                </a:bodyPr>
                <a:lstStyle/>
                <a:p>
                  <a:r>
                    <a:rPr lang="zh-CN" altLang="en-US" dirty="0">
                      <a:latin typeface="微软雅黑" panose="020B0503020204020204" pitchFamily="34" charset="-122"/>
                      <a:ea typeface="微软雅黑" panose="020B0503020204020204" pitchFamily="34" charset="-122"/>
                    </a:rPr>
                    <a:t>主天线</a:t>
                  </a:r>
                </a:p>
              </p:txBody>
            </p:sp>
          </p:grpSp>
          <p:sp>
            <p:nvSpPr>
              <p:cNvPr id="23" name="文本框 22">
                <a:extLst>
                  <a:ext uri="{FF2B5EF4-FFF2-40B4-BE49-F238E27FC236}">
                    <a16:creationId xmlns:a16="http://schemas.microsoft.com/office/drawing/2014/main" id="{E85DC477-E243-4781-B05C-8D986F33BD81}"/>
                  </a:ext>
                </a:extLst>
              </p:cNvPr>
              <p:cNvSpPr txBox="1"/>
              <p:nvPr/>
            </p:nvSpPr>
            <p:spPr>
              <a:xfrm>
                <a:off x="7433552" y="1593911"/>
                <a:ext cx="1338828" cy="369332"/>
              </a:xfrm>
              <a:prstGeom prst="rect">
                <a:avLst/>
              </a:prstGeom>
              <a:noFill/>
            </p:spPr>
            <p:txBody>
              <a:bodyPr wrap="none" rtlCol="0">
                <a:spAutoFit/>
              </a:bodyPr>
              <a:lstStyle/>
              <a:p>
                <a:r>
                  <a:rPr lang="zh-CN" altLang="en-US" dirty="0">
                    <a:latin typeface="微软雅黑" panose="020B0503020204020204" pitchFamily="34" charset="-122"/>
                    <a:ea typeface="微软雅黑" panose="020B0503020204020204" pitchFamily="34" charset="-122"/>
                  </a:rPr>
                  <a:t>显示屏插座</a:t>
                </a:r>
              </a:p>
            </p:txBody>
          </p:sp>
          <p:sp>
            <p:nvSpPr>
              <p:cNvPr id="24" name="文本框 23">
                <a:extLst>
                  <a:ext uri="{FF2B5EF4-FFF2-40B4-BE49-F238E27FC236}">
                    <a16:creationId xmlns:a16="http://schemas.microsoft.com/office/drawing/2014/main" id="{DBF531BB-8060-45FC-8C59-550AEA350BB2}"/>
                  </a:ext>
                </a:extLst>
              </p:cNvPr>
              <p:cNvSpPr txBox="1"/>
              <p:nvPr/>
            </p:nvSpPr>
            <p:spPr>
              <a:xfrm>
                <a:off x="11104520" y="1588680"/>
                <a:ext cx="1569660" cy="369332"/>
              </a:xfrm>
              <a:prstGeom prst="rect">
                <a:avLst/>
              </a:prstGeom>
              <a:noFill/>
            </p:spPr>
            <p:txBody>
              <a:bodyPr wrap="none" rtlCol="0">
                <a:spAutoFit/>
              </a:bodyPr>
              <a:lstStyle/>
              <a:p>
                <a:r>
                  <a:rPr lang="zh-CN" altLang="en-US" dirty="0">
                    <a:latin typeface="微软雅黑" panose="020B0503020204020204" pitchFamily="34" charset="-122"/>
                    <a:ea typeface="微软雅黑" panose="020B0503020204020204" pitchFamily="34" charset="-122"/>
                  </a:rPr>
                  <a:t>后摄像头插座</a:t>
                </a:r>
              </a:p>
            </p:txBody>
          </p:sp>
          <p:sp>
            <p:nvSpPr>
              <p:cNvPr id="25" name="文本框 24">
                <a:extLst>
                  <a:ext uri="{FF2B5EF4-FFF2-40B4-BE49-F238E27FC236}">
                    <a16:creationId xmlns:a16="http://schemas.microsoft.com/office/drawing/2014/main" id="{46ADFE9B-9C15-4450-A161-4F67E162351B}"/>
                  </a:ext>
                </a:extLst>
              </p:cNvPr>
              <p:cNvSpPr txBox="1"/>
              <p:nvPr/>
            </p:nvSpPr>
            <p:spPr>
              <a:xfrm>
                <a:off x="7016383" y="6266158"/>
                <a:ext cx="1956369"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SIM</a:t>
                </a:r>
                <a:r>
                  <a:rPr lang="zh-CN" altLang="en-US" dirty="0">
                    <a:latin typeface="微软雅黑" panose="020B0503020204020204" pitchFamily="34" charset="-122"/>
                    <a:ea typeface="微软雅黑" panose="020B0503020204020204" pitchFamily="34" charset="-122"/>
                  </a:rPr>
                  <a:t>卡</a:t>
                </a:r>
                <a:r>
                  <a:rPr lang="en-US" altLang="zh-CN" dirty="0">
                    <a:latin typeface="微软雅黑" panose="020B0503020204020204" pitchFamily="34" charset="-122"/>
                    <a:ea typeface="微软雅黑" panose="020B0503020204020204" pitchFamily="34" charset="-122"/>
                  </a:rPr>
                  <a:t>&amp;PPG</a:t>
                </a:r>
                <a:r>
                  <a:rPr lang="zh-CN" altLang="en-US" dirty="0">
                    <a:latin typeface="微软雅黑" panose="020B0503020204020204" pitchFamily="34" charset="-122"/>
                    <a:ea typeface="微软雅黑" panose="020B0503020204020204" pitchFamily="34" charset="-122"/>
                  </a:rPr>
                  <a:t>插座</a:t>
                </a:r>
              </a:p>
            </p:txBody>
          </p:sp>
          <p:sp>
            <p:nvSpPr>
              <p:cNvPr id="26" name="文本框 25">
                <a:extLst>
                  <a:ext uri="{FF2B5EF4-FFF2-40B4-BE49-F238E27FC236}">
                    <a16:creationId xmlns:a16="http://schemas.microsoft.com/office/drawing/2014/main" id="{3F9C4047-D858-4660-80CB-505E51B59827}"/>
                  </a:ext>
                </a:extLst>
              </p:cNvPr>
              <p:cNvSpPr txBox="1"/>
              <p:nvPr/>
            </p:nvSpPr>
            <p:spPr>
              <a:xfrm>
                <a:off x="11987429" y="6091330"/>
                <a:ext cx="1107996" cy="369332"/>
              </a:xfrm>
              <a:prstGeom prst="rect">
                <a:avLst/>
              </a:prstGeom>
              <a:noFill/>
            </p:spPr>
            <p:txBody>
              <a:bodyPr wrap="none" rtlCol="0">
                <a:spAutoFit/>
              </a:bodyPr>
              <a:lstStyle/>
              <a:p>
                <a:r>
                  <a:rPr lang="zh-CN" altLang="en-US" dirty="0">
                    <a:latin typeface="微软雅黑" panose="020B0503020204020204" pitchFamily="34" charset="-122"/>
                    <a:ea typeface="微软雅黑" panose="020B0503020204020204" pitchFamily="34" charset="-122"/>
                  </a:rPr>
                  <a:t>电池插座</a:t>
                </a:r>
              </a:p>
            </p:txBody>
          </p:sp>
          <p:sp>
            <p:nvSpPr>
              <p:cNvPr id="27" name="文本框 26">
                <a:extLst>
                  <a:ext uri="{FF2B5EF4-FFF2-40B4-BE49-F238E27FC236}">
                    <a16:creationId xmlns:a16="http://schemas.microsoft.com/office/drawing/2014/main" id="{4B77E672-0020-46AB-AD88-A76A646471FC}"/>
                  </a:ext>
                </a:extLst>
              </p:cNvPr>
              <p:cNvSpPr txBox="1"/>
              <p:nvPr/>
            </p:nvSpPr>
            <p:spPr>
              <a:xfrm>
                <a:off x="11993040" y="5681127"/>
                <a:ext cx="1096775"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USB</a:t>
                </a:r>
                <a:r>
                  <a:rPr lang="zh-CN" altLang="en-US" dirty="0">
                    <a:latin typeface="微软雅黑" panose="020B0503020204020204" pitchFamily="34" charset="-122"/>
                    <a:ea typeface="微软雅黑" panose="020B0503020204020204" pitchFamily="34" charset="-122"/>
                  </a:rPr>
                  <a:t>插座</a:t>
                </a:r>
              </a:p>
            </p:txBody>
          </p:sp>
        </p:grpSp>
      </p:grpSp>
    </p:spTree>
    <p:extLst>
      <p:ext uri="{BB962C8B-B14F-4D97-AF65-F5344CB8AC3E}">
        <p14:creationId xmlns:p14="http://schemas.microsoft.com/office/powerpoint/2010/main" val="2841105102"/>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562939" y="2848022"/>
            <a:ext cx="3078087" cy="646331"/>
          </a:xfrm>
          <a:prstGeom prst="rect">
            <a:avLst/>
          </a:prstGeom>
          <a:noFill/>
        </p:spPr>
        <p:txBody>
          <a:bodyPr wrap="none" rtlCol="0">
            <a:spAutoFit/>
          </a:bodyPr>
          <a:lstStyle/>
          <a:p>
            <a:r>
              <a:rPr lang="zh-CN" altLang="en-US" sz="3600" b="1" dirty="0" smtClean="0">
                <a:solidFill>
                  <a:schemeClr val="bg1">
                    <a:lumMod val="85000"/>
                  </a:schemeClr>
                </a:solidFill>
                <a:latin typeface="微软雅黑" panose="020B0503020204020204" pitchFamily="34" charset="-122"/>
                <a:ea typeface="微软雅黑" panose="020B0503020204020204" pitchFamily="34" charset="-122"/>
                <a:cs typeface="+mn-ea"/>
                <a:sym typeface="+mn-lt"/>
              </a:rPr>
              <a:t>新产品</a:t>
            </a:r>
            <a:r>
              <a:rPr lang="en-US" altLang="zh-CN" sz="3600" b="1" dirty="0" smtClean="0">
                <a:solidFill>
                  <a:schemeClr val="bg1">
                    <a:lumMod val="85000"/>
                  </a:schemeClr>
                </a:solidFill>
                <a:latin typeface="微软雅黑" panose="020B0503020204020204" pitchFamily="34" charset="-122"/>
                <a:ea typeface="微软雅黑" panose="020B0503020204020204" pitchFamily="34" charset="-122"/>
                <a:cs typeface="+mn-ea"/>
                <a:sym typeface="+mn-lt"/>
              </a:rPr>
              <a:t>Z7</a:t>
            </a:r>
            <a:r>
              <a:rPr lang="zh-CN" altLang="en-US" sz="3600" b="1" dirty="0" smtClean="0">
                <a:solidFill>
                  <a:schemeClr val="bg1">
                    <a:lumMod val="85000"/>
                  </a:schemeClr>
                </a:solidFill>
                <a:latin typeface="微软雅黑" panose="020B0503020204020204" pitchFamily="34" charset="-122"/>
                <a:ea typeface="微软雅黑" panose="020B0503020204020204" pitchFamily="34" charset="-122"/>
                <a:cs typeface="+mn-ea"/>
                <a:sym typeface="+mn-lt"/>
              </a:rPr>
              <a:t>介绍</a:t>
            </a:r>
            <a:endParaRPr lang="zh-CN" altLang="en-US" sz="3600" b="1" dirty="0">
              <a:solidFill>
                <a:schemeClr val="bg1">
                  <a:lumMod val="85000"/>
                </a:schemeClr>
              </a:solidFill>
              <a:latin typeface="微软雅黑" panose="020B0503020204020204" pitchFamily="34" charset="-122"/>
              <a:ea typeface="微软雅黑" panose="020B0503020204020204" pitchFamily="34" charset="-122"/>
              <a:cs typeface="+mn-ea"/>
              <a:sym typeface="+mn-lt"/>
            </a:endParaRPr>
          </a:p>
        </p:txBody>
      </p:sp>
      <p:sp>
        <p:nvSpPr>
          <p:cNvPr id="5" name="文本框 4"/>
          <p:cNvSpPr txBox="1"/>
          <p:nvPr/>
        </p:nvSpPr>
        <p:spPr>
          <a:xfrm>
            <a:off x="5495133" y="1124744"/>
            <a:ext cx="931665" cy="1862048"/>
          </a:xfrm>
          <a:prstGeom prst="rect">
            <a:avLst/>
          </a:prstGeom>
          <a:noFill/>
        </p:spPr>
        <p:txBody>
          <a:bodyPr wrap="none" rtlCol="0">
            <a:spAutoFit/>
          </a:bodyPr>
          <a:lstStyle/>
          <a:p>
            <a:r>
              <a:rPr lang="en-US" altLang="zh-CN" sz="11500" dirty="0">
                <a:solidFill>
                  <a:schemeClr val="bg1">
                    <a:lumMod val="85000"/>
                  </a:schemeClr>
                </a:solidFill>
                <a:cs typeface="+mn-ea"/>
                <a:sym typeface="+mn-lt"/>
              </a:rPr>
              <a:t>1</a:t>
            </a:r>
            <a:endParaRPr lang="zh-CN" altLang="en-US" sz="11500" dirty="0">
              <a:solidFill>
                <a:schemeClr val="bg1">
                  <a:lumMod val="85000"/>
                </a:schemeClr>
              </a:solidFill>
              <a:cs typeface="+mn-ea"/>
              <a:sym typeface="+mn-lt"/>
            </a:endParaRPr>
          </a:p>
        </p:txBody>
      </p:sp>
      <p:pic>
        <p:nvPicPr>
          <p:cNvPr id="6" name="图片 5"/>
          <p:cNvPicPr>
            <a:picLocks noChangeAspect="1"/>
          </p:cNvPicPr>
          <p:nvPr/>
        </p:nvPicPr>
        <p:blipFill rotWithShape="1">
          <a:blip r:embed="rId3" cstate="screen">
            <a:extLst>
              <a:ext uri="{28A0092B-C50C-407E-A947-70E740481C1C}">
                <a14:useLocalDpi xmlns:a14="http://schemas.microsoft.com/office/drawing/2010/main"/>
              </a:ext>
            </a:extLst>
          </a:blip>
          <a:srcRect l="19326" t="36293" r="1428" b="37443"/>
          <a:stretch/>
        </p:blipFill>
        <p:spPr>
          <a:xfrm>
            <a:off x="3524733" y="3494353"/>
            <a:ext cx="5993648" cy="1986454"/>
          </a:xfrm>
          <a:prstGeom prst="rect">
            <a:avLst/>
          </a:prstGeom>
        </p:spPr>
      </p:pic>
    </p:spTree>
    <p:extLst>
      <p:ext uri="{BB962C8B-B14F-4D97-AF65-F5344CB8AC3E}">
        <p14:creationId xmlns:p14="http://schemas.microsoft.com/office/powerpoint/2010/main" val="228562322"/>
      </p:ext>
    </p:extLst>
  </p:cSld>
  <p:clrMapOvr>
    <a:masterClrMapping/>
  </p:clrMapOvr>
  <p:transition advTm="4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B0C72D33-F28F-4135-82B4-DEE152E7FD19}"/>
              </a:ext>
            </a:extLst>
          </p:cNvPr>
          <p:cNvPicPr>
            <a:picLocks noChangeAspect="1"/>
          </p:cNvPicPr>
          <p:nvPr/>
        </p:nvPicPr>
        <p:blipFill rotWithShape="1">
          <a:blip r:embed="rId3">
            <a:extLst>
              <a:ext uri="{28A0092B-C50C-407E-A947-70E740481C1C}">
                <a14:useLocalDpi xmlns:a14="http://schemas.microsoft.com/office/drawing/2010/main" val="0"/>
              </a:ext>
            </a:extLst>
          </a:blip>
          <a:srcRect l="8424" t="36374" r="16784" b="31651"/>
          <a:stretch/>
        </p:blipFill>
        <p:spPr>
          <a:xfrm>
            <a:off x="1502980" y="142286"/>
            <a:ext cx="8618483" cy="6550051"/>
          </a:xfrm>
          <a:prstGeom prst="rect">
            <a:avLst/>
          </a:prstGeom>
        </p:spPr>
      </p:pic>
    </p:spTree>
    <p:extLst>
      <p:ext uri="{BB962C8B-B14F-4D97-AF65-F5344CB8AC3E}">
        <p14:creationId xmlns:p14="http://schemas.microsoft.com/office/powerpoint/2010/main" val="4111301336"/>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834DB6A6-7966-4B4C-9C5F-3D92B4650C12}"/>
              </a:ext>
            </a:extLst>
          </p:cNvPr>
          <p:cNvPicPr>
            <a:picLocks noChangeAspect="1"/>
          </p:cNvPicPr>
          <p:nvPr/>
        </p:nvPicPr>
        <p:blipFill rotWithShape="1">
          <a:blip r:embed="rId3">
            <a:extLst>
              <a:ext uri="{28A0092B-C50C-407E-A947-70E740481C1C}">
                <a14:useLocalDpi xmlns:a14="http://schemas.microsoft.com/office/drawing/2010/main" val="0"/>
              </a:ext>
            </a:extLst>
          </a:blip>
          <a:srcRect l="25207" t="32621" r="2746" b="37346"/>
          <a:stretch/>
        </p:blipFill>
        <p:spPr>
          <a:xfrm>
            <a:off x="1293834" y="233675"/>
            <a:ext cx="8638442" cy="6401551"/>
          </a:xfrm>
          <a:prstGeom prst="rect">
            <a:avLst/>
          </a:prstGeom>
        </p:spPr>
      </p:pic>
    </p:spTree>
    <p:extLst>
      <p:ext uri="{BB962C8B-B14F-4D97-AF65-F5344CB8AC3E}">
        <p14:creationId xmlns:p14="http://schemas.microsoft.com/office/powerpoint/2010/main" val="1222068904"/>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604980" y="2848022"/>
            <a:ext cx="2964273" cy="646331"/>
          </a:xfrm>
          <a:prstGeom prst="rect">
            <a:avLst/>
          </a:prstGeom>
          <a:noFill/>
        </p:spPr>
        <p:txBody>
          <a:bodyPr wrap="none" rtlCol="0">
            <a:spAutoFit/>
          </a:bodyPr>
          <a:lstStyle/>
          <a:p>
            <a:r>
              <a:rPr lang="zh-CN" altLang="en-US" sz="3600" b="1" dirty="0" smtClean="0">
                <a:solidFill>
                  <a:schemeClr val="bg1">
                    <a:lumMod val="85000"/>
                  </a:schemeClr>
                </a:solidFill>
                <a:cs typeface="+mn-ea"/>
                <a:sym typeface="+mn-lt"/>
              </a:rPr>
              <a:t>整机测试参数</a:t>
            </a:r>
            <a:endParaRPr lang="zh-CN" altLang="en-US" sz="3600" b="1" dirty="0">
              <a:solidFill>
                <a:schemeClr val="bg1">
                  <a:lumMod val="85000"/>
                </a:schemeClr>
              </a:solidFill>
              <a:cs typeface="+mn-ea"/>
              <a:sym typeface="+mn-lt"/>
            </a:endParaRPr>
          </a:p>
        </p:txBody>
      </p:sp>
      <p:sp>
        <p:nvSpPr>
          <p:cNvPr id="5" name="文本框 4"/>
          <p:cNvSpPr txBox="1"/>
          <p:nvPr/>
        </p:nvSpPr>
        <p:spPr>
          <a:xfrm>
            <a:off x="5495133" y="1124744"/>
            <a:ext cx="931665" cy="1862048"/>
          </a:xfrm>
          <a:prstGeom prst="rect">
            <a:avLst/>
          </a:prstGeom>
          <a:noFill/>
        </p:spPr>
        <p:txBody>
          <a:bodyPr wrap="none" rtlCol="0">
            <a:spAutoFit/>
          </a:bodyPr>
          <a:lstStyle/>
          <a:p>
            <a:r>
              <a:rPr lang="en-US" altLang="zh-CN" sz="11500" dirty="0">
                <a:solidFill>
                  <a:schemeClr val="bg1">
                    <a:lumMod val="85000"/>
                  </a:schemeClr>
                </a:solidFill>
                <a:cs typeface="+mn-ea"/>
                <a:sym typeface="+mn-lt"/>
              </a:rPr>
              <a:t>3</a:t>
            </a:r>
            <a:endParaRPr lang="zh-CN" altLang="en-US" sz="11500" dirty="0">
              <a:solidFill>
                <a:schemeClr val="bg1">
                  <a:lumMod val="85000"/>
                </a:schemeClr>
              </a:solidFill>
              <a:cs typeface="+mn-ea"/>
              <a:sym typeface="+mn-lt"/>
            </a:endParaRPr>
          </a:p>
        </p:txBody>
      </p:sp>
      <p:pic>
        <p:nvPicPr>
          <p:cNvPr id="6" name="图片 5"/>
          <p:cNvPicPr>
            <a:picLocks noChangeAspect="1"/>
          </p:cNvPicPr>
          <p:nvPr/>
        </p:nvPicPr>
        <p:blipFill rotWithShape="1">
          <a:blip r:embed="rId3" cstate="screen">
            <a:extLst>
              <a:ext uri="{28A0092B-C50C-407E-A947-70E740481C1C}">
                <a14:useLocalDpi xmlns:a14="http://schemas.microsoft.com/office/drawing/2010/main"/>
              </a:ext>
            </a:extLst>
          </a:blip>
          <a:srcRect l="19326" t="36293" r="1428" b="37443"/>
          <a:stretch/>
        </p:blipFill>
        <p:spPr>
          <a:xfrm>
            <a:off x="3469888" y="3494353"/>
            <a:ext cx="5993648" cy="1986454"/>
          </a:xfrm>
          <a:prstGeom prst="rect">
            <a:avLst/>
          </a:prstGeom>
        </p:spPr>
      </p:pic>
    </p:spTree>
    <p:extLst>
      <p:ext uri="{BB962C8B-B14F-4D97-AF65-F5344CB8AC3E}">
        <p14:creationId xmlns:p14="http://schemas.microsoft.com/office/powerpoint/2010/main" val="3931073642"/>
      </p:ext>
    </p:extLst>
  </p:cSld>
  <p:clrMapOvr>
    <a:masterClrMapping/>
  </p:clrMapOvr>
  <p:transition advTm="4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 name="表格 2"/>
          <p:cNvGraphicFramePr/>
          <p:nvPr>
            <p:extLst>
              <p:ext uri="{D42A27DB-BD31-4B8C-83A1-F6EECF244321}">
                <p14:modId xmlns:p14="http://schemas.microsoft.com/office/powerpoint/2010/main" val="1651984529"/>
              </p:ext>
            </p:extLst>
          </p:nvPr>
        </p:nvGraphicFramePr>
        <p:xfrm>
          <a:off x="1940385" y="1317033"/>
          <a:ext cx="7591544" cy="5281195"/>
        </p:xfrm>
        <a:graphic>
          <a:graphicData uri="http://schemas.openxmlformats.org/drawingml/2006/table">
            <a:tbl>
              <a:tblPr firstRow="1" bandRow="1">
                <a:tableStyleId>{5C22544A-7EE6-4342-B048-85BDC9FD1C3A}</a:tableStyleId>
              </a:tblPr>
              <a:tblGrid>
                <a:gridCol w="2817921">
                  <a:extLst>
                    <a:ext uri="{9D8B030D-6E8A-4147-A177-3AD203B41FA5}">
                      <a16:colId xmlns:a16="http://schemas.microsoft.com/office/drawing/2014/main" val="20000"/>
                    </a:ext>
                  </a:extLst>
                </a:gridCol>
                <a:gridCol w="2491132">
                  <a:extLst>
                    <a:ext uri="{9D8B030D-6E8A-4147-A177-3AD203B41FA5}">
                      <a16:colId xmlns:a16="http://schemas.microsoft.com/office/drawing/2014/main" val="20001"/>
                    </a:ext>
                  </a:extLst>
                </a:gridCol>
                <a:gridCol w="2282491">
                  <a:extLst>
                    <a:ext uri="{9D8B030D-6E8A-4147-A177-3AD203B41FA5}">
                      <a16:colId xmlns:a16="http://schemas.microsoft.com/office/drawing/2014/main" val="20002"/>
                    </a:ext>
                  </a:extLst>
                </a:gridCol>
              </a:tblGrid>
              <a:tr h="448705">
                <a:tc>
                  <a:txBody>
                    <a:bodyPr/>
                    <a:lstStyle/>
                    <a:p>
                      <a:pPr indent="0" algn="ctr">
                        <a:buNone/>
                      </a:pPr>
                      <a:r>
                        <a:rPr lang="zh-CN" sz="1600" b="0" dirty="0" smtClean="0">
                          <a:solidFill>
                            <a:schemeClr val="bg1"/>
                          </a:solidFill>
                          <a:latin typeface="微软雅黑" panose="020B0503020204020204" pitchFamily="34" charset="-122"/>
                          <a:ea typeface="微软雅黑" panose="020B0503020204020204" pitchFamily="34" charset="-122"/>
                        </a:rPr>
                        <a:t>机型</a:t>
                      </a:r>
                      <a:endParaRPr lang="en-US" altLang="zh-CN" sz="1600" b="0" dirty="0" smtClean="0">
                        <a:solidFill>
                          <a:schemeClr val="bg1"/>
                        </a:solidFill>
                        <a:latin typeface="微软雅黑" panose="020B0503020204020204" pitchFamily="34" charset="-122"/>
                        <a:ea typeface="微软雅黑" panose="020B0503020204020204" pitchFamily="34" charset="-122"/>
                      </a:endParaRPr>
                    </a:p>
                    <a:p>
                      <a:pPr indent="0" algn="ctr">
                        <a:buNone/>
                      </a:pPr>
                      <a:r>
                        <a:rPr lang="zh-CN" sz="1600" b="0" dirty="0" smtClean="0">
                          <a:solidFill>
                            <a:schemeClr val="bg1"/>
                          </a:solidFill>
                          <a:latin typeface="微软雅黑" panose="020B0503020204020204" pitchFamily="34" charset="-122"/>
                          <a:ea typeface="微软雅黑" panose="020B0503020204020204" pitchFamily="34" charset="-122"/>
                        </a:rPr>
                        <a:t>条件</a:t>
                      </a:r>
                      <a:endParaRPr lang="zh-CN" altLang="en-US" sz="1600" b="0" dirty="0">
                        <a:solidFill>
                          <a:schemeClr val="bg1"/>
                        </a:solidFill>
                        <a:latin typeface="微软雅黑" panose="020B0503020204020204" pitchFamily="34" charset="-122"/>
                        <a:ea typeface="微软雅黑" panose="020B0503020204020204" pitchFamily="34" charset="-122"/>
                      </a:endParaRPr>
                    </a:p>
                  </a:txBody>
                  <a:tcPr marL="12700" marR="12700" marT="127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gridSpan="2">
                  <a:txBody>
                    <a:bodyPr/>
                    <a:lstStyle/>
                    <a:p>
                      <a:pPr indent="0" algn="ctr">
                        <a:buNone/>
                      </a:pPr>
                      <a:r>
                        <a:rPr lang="en-US" sz="1600" b="0" dirty="0" smtClean="0">
                          <a:solidFill>
                            <a:schemeClr val="bg1"/>
                          </a:solidFill>
                          <a:latin typeface="微软雅黑" panose="020B0503020204020204" pitchFamily="34" charset="-122"/>
                          <a:ea typeface="微软雅黑" panose="020B0503020204020204" pitchFamily="34" charset="-122"/>
                        </a:rPr>
                        <a:t>Z7 </a:t>
                      </a:r>
                      <a:r>
                        <a:rPr lang="zh-CN" altLang="en-US" sz="1600" b="0" dirty="0" smtClean="0">
                          <a:solidFill>
                            <a:schemeClr val="bg1"/>
                          </a:solidFill>
                          <a:latin typeface="微软雅黑" panose="020B0503020204020204" pitchFamily="34" charset="-122"/>
                          <a:ea typeface="微软雅黑" panose="020B0503020204020204" pitchFamily="34" charset="-122"/>
                        </a:rPr>
                        <a:t>（</a:t>
                      </a:r>
                      <a:r>
                        <a:rPr lang="en-US" sz="1600" b="0" dirty="0" smtClean="0">
                          <a:solidFill>
                            <a:schemeClr val="bg1"/>
                          </a:solidFill>
                          <a:latin typeface="微软雅黑" panose="020B0503020204020204" pitchFamily="34" charset="-122"/>
                          <a:ea typeface="微软雅黑" panose="020B0503020204020204" pitchFamily="34" charset="-122"/>
                        </a:rPr>
                        <a:t>780</a:t>
                      </a:r>
                      <a:r>
                        <a:rPr lang="zh-CN" altLang="en-US" sz="1600" b="0" dirty="0" smtClean="0">
                          <a:solidFill>
                            <a:schemeClr val="bg1"/>
                          </a:solidFill>
                          <a:latin typeface="微软雅黑" panose="020B0503020204020204" pitchFamily="34" charset="-122"/>
                          <a:ea typeface="微软雅黑" panose="020B0503020204020204" pitchFamily="34" charset="-122"/>
                        </a:rPr>
                        <a:t>）</a:t>
                      </a:r>
                      <a:endParaRPr lang="en-US" altLang="en-US" sz="16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hMerge="1">
                  <a:txBody>
                    <a:bodyPr/>
                    <a:lstStyle/>
                    <a:p>
                      <a:endParaRPr lang="zh-CN"/>
                    </a:p>
                  </a:txBody>
                  <a:tcPr>
                    <a:lnT w="6350" cap="flat" cmpd="sng">
                      <a:solidFill>
                        <a:srgbClr val="000000"/>
                      </a:solidFill>
                      <a:prstDash val="solid"/>
                      <a:headEnd type="none" w="med" len="med"/>
                      <a:tailEnd type="none" w="med" len="med"/>
                    </a:lnT>
                  </a:tcPr>
                </a:tc>
                <a:extLst>
                  <a:ext uri="{0D108BD9-81ED-4DB2-BD59-A6C34878D82A}">
                    <a16:rowId xmlns:a16="http://schemas.microsoft.com/office/drawing/2014/main" val="10000"/>
                  </a:ext>
                </a:extLst>
              </a:tr>
              <a:tr h="695555">
                <a:tc>
                  <a:txBody>
                    <a:bodyPr/>
                    <a:lstStyle/>
                    <a:p>
                      <a:pPr indent="0" algn="ctr">
                        <a:buNone/>
                      </a:pPr>
                      <a:r>
                        <a:rPr lang="zh-CN" sz="14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环境温度（℃）</a:t>
                      </a:r>
                      <a:endParaRPr lang="zh-CN" altLang="en-US" sz="14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zh-CN" sz="14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电池温度（℃）</a:t>
                      </a:r>
                      <a:endParaRPr lang="zh-CN" altLang="en-US" sz="14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zh-CN" altLang="en-US" sz="14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线上</a:t>
                      </a:r>
                      <a:r>
                        <a:rPr lang="zh-CN" sz="14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充电</a:t>
                      </a:r>
                      <a:r>
                        <a:rPr lang="zh-CN" sz="14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流（mA）</a:t>
                      </a:r>
                      <a:endParaRPr lang="zh-CN" altLang="en-US" sz="14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05345">
                <a:tc>
                  <a:txBody>
                    <a:bodyPr/>
                    <a:lstStyle/>
                    <a:p>
                      <a:pPr indent="0" algn="ctr">
                        <a:buNone/>
                      </a:pPr>
                      <a:r>
                        <a:rPr lang="en-US" altLang="en-US" sz="1400" b="0" dirty="0" smtClean="0">
                          <a:solidFill>
                            <a:schemeClr val="bg1"/>
                          </a:solidFill>
                          <a:latin typeface="微软雅黑" panose="020B0503020204020204" pitchFamily="34" charset="-122"/>
                          <a:ea typeface="微软雅黑" panose="020B0503020204020204" pitchFamily="34" charset="-122"/>
                        </a:rPr>
                        <a:t>-5</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400" b="0" dirty="0" smtClean="0">
                          <a:solidFill>
                            <a:schemeClr val="bg1"/>
                          </a:solidFill>
                          <a:latin typeface="微软雅黑" panose="020B0503020204020204" pitchFamily="34" charset="-122"/>
                          <a:ea typeface="微软雅黑" panose="020B0503020204020204" pitchFamily="34" charset="-122"/>
                        </a:rPr>
                        <a:t>-1</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400" b="0" dirty="0" smtClean="0">
                          <a:solidFill>
                            <a:schemeClr val="bg1"/>
                          </a:solidFill>
                          <a:latin typeface="微软雅黑" panose="020B0503020204020204" pitchFamily="34" charset="-122"/>
                          <a:ea typeface="微软雅黑" panose="020B0503020204020204" pitchFamily="34" charset="-122"/>
                        </a:rPr>
                        <a:t>0</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6191825"/>
                  </a:ext>
                </a:extLst>
              </a:tr>
              <a:tr h="505345">
                <a:tc>
                  <a:txBody>
                    <a:bodyPr/>
                    <a:lstStyle/>
                    <a:p>
                      <a:pPr indent="0" algn="ctr">
                        <a:buNone/>
                      </a:pPr>
                      <a:r>
                        <a:rPr lang="en-US" sz="1400" b="0" dirty="0">
                          <a:solidFill>
                            <a:schemeClr val="bg1"/>
                          </a:solidFill>
                          <a:latin typeface="微软雅黑" panose="020B0503020204020204" pitchFamily="34" charset="-122"/>
                          <a:ea typeface="微软雅黑" panose="020B0503020204020204" pitchFamily="34" charset="-122"/>
                        </a:rPr>
                        <a:t>0</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400" b="0" dirty="0">
                          <a:solidFill>
                            <a:schemeClr val="bg1"/>
                          </a:solidFill>
                          <a:latin typeface="微软雅黑" panose="020B0503020204020204" pitchFamily="34" charset="-122"/>
                          <a:ea typeface="微软雅黑" panose="020B0503020204020204" pitchFamily="34" charset="-122"/>
                        </a:rPr>
                        <a:t>3</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400" b="0" dirty="0" smtClean="0">
                          <a:solidFill>
                            <a:schemeClr val="bg1"/>
                          </a:solidFill>
                          <a:latin typeface="微软雅黑" panose="020B0503020204020204" pitchFamily="34" charset="-122"/>
                          <a:ea typeface="微软雅黑" panose="020B0503020204020204" pitchFamily="34" charset="-122"/>
                        </a:rPr>
                        <a:t>220</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04540">
                <a:tc>
                  <a:txBody>
                    <a:bodyPr/>
                    <a:lstStyle/>
                    <a:p>
                      <a:pPr indent="0" algn="ctr">
                        <a:buNone/>
                      </a:pPr>
                      <a:r>
                        <a:rPr lang="en-US" sz="1400" b="0">
                          <a:solidFill>
                            <a:schemeClr val="bg1"/>
                          </a:solidFill>
                          <a:latin typeface="微软雅黑" panose="020B0503020204020204" pitchFamily="34" charset="-122"/>
                          <a:ea typeface="微软雅黑" panose="020B0503020204020204" pitchFamily="34" charset="-122"/>
                        </a:rPr>
                        <a:t>10</a:t>
                      </a:r>
                      <a:endParaRPr lang="en-US" altLang="en-US" sz="14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400" b="0" dirty="0">
                          <a:solidFill>
                            <a:schemeClr val="bg1"/>
                          </a:solidFill>
                          <a:latin typeface="微软雅黑" panose="020B0503020204020204" pitchFamily="34" charset="-122"/>
                          <a:ea typeface="微软雅黑" panose="020B0503020204020204" pitchFamily="34" charset="-122"/>
                        </a:rPr>
                        <a:t>10</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400" b="0" dirty="0" smtClean="0">
                          <a:solidFill>
                            <a:schemeClr val="bg1"/>
                          </a:solidFill>
                          <a:latin typeface="微软雅黑" panose="020B0503020204020204" pitchFamily="34" charset="-122"/>
                          <a:ea typeface="微软雅黑" panose="020B0503020204020204" pitchFamily="34" charset="-122"/>
                        </a:rPr>
                        <a:t>340</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05345">
                <a:tc>
                  <a:txBody>
                    <a:bodyPr/>
                    <a:lstStyle/>
                    <a:p>
                      <a:pPr indent="0" algn="ctr">
                        <a:buNone/>
                      </a:pPr>
                      <a:r>
                        <a:rPr lang="en-US" sz="1400" b="0">
                          <a:solidFill>
                            <a:schemeClr val="bg1"/>
                          </a:solidFill>
                          <a:latin typeface="微软雅黑" panose="020B0503020204020204" pitchFamily="34" charset="-122"/>
                          <a:ea typeface="微软雅黑" panose="020B0503020204020204" pitchFamily="34" charset="-122"/>
                        </a:rPr>
                        <a:t>15</a:t>
                      </a:r>
                      <a:endParaRPr lang="en-US" altLang="en-US" sz="14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400" b="0">
                          <a:solidFill>
                            <a:schemeClr val="bg1"/>
                          </a:solidFill>
                          <a:latin typeface="微软雅黑" panose="020B0503020204020204" pitchFamily="34" charset="-122"/>
                          <a:ea typeface="微软雅黑" panose="020B0503020204020204" pitchFamily="34" charset="-122"/>
                        </a:rPr>
                        <a:t>15</a:t>
                      </a:r>
                      <a:endParaRPr lang="en-US" altLang="en-US" sz="14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400" b="0" dirty="0" smtClean="0">
                          <a:solidFill>
                            <a:schemeClr val="bg1"/>
                          </a:solidFill>
                          <a:latin typeface="微软雅黑" panose="020B0503020204020204" pitchFamily="34" charset="-122"/>
                          <a:ea typeface="微软雅黑" panose="020B0503020204020204" pitchFamily="34" charset="-122"/>
                        </a:rPr>
                        <a:t>390</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04540">
                <a:tc>
                  <a:txBody>
                    <a:bodyPr/>
                    <a:lstStyle/>
                    <a:p>
                      <a:pPr indent="0" algn="ctr">
                        <a:buNone/>
                      </a:pPr>
                      <a:r>
                        <a:rPr lang="en-US" sz="1400" b="0">
                          <a:solidFill>
                            <a:schemeClr val="bg1"/>
                          </a:solidFill>
                          <a:latin typeface="微软雅黑" panose="020B0503020204020204" pitchFamily="34" charset="-122"/>
                          <a:ea typeface="微软雅黑" panose="020B0503020204020204" pitchFamily="34" charset="-122"/>
                        </a:rPr>
                        <a:t>20</a:t>
                      </a:r>
                      <a:endParaRPr lang="en-US" altLang="en-US" sz="14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400" b="0">
                          <a:solidFill>
                            <a:schemeClr val="bg1"/>
                          </a:solidFill>
                          <a:latin typeface="微软雅黑" panose="020B0503020204020204" pitchFamily="34" charset="-122"/>
                          <a:ea typeface="微软雅黑" panose="020B0503020204020204" pitchFamily="34" charset="-122"/>
                        </a:rPr>
                        <a:t>20</a:t>
                      </a:r>
                      <a:endParaRPr lang="en-US" altLang="en-US" sz="14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400" b="0" dirty="0" smtClean="0">
                          <a:solidFill>
                            <a:schemeClr val="bg1"/>
                          </a:solidFill>
                          <a:latin typeface="微软雅黑" panose="020B0503020204020204" pitchFamily="34" charset="-122"/>
                          <a:ea typeface="微软雅黑" panose="020B0503020204020204" pitchFamily="34" charset="-122"/>
                        </a:rPr>
                        <a:t>620</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04540">
                <a:tc>
                  <a:txBody>
                    <a:bodyPr/>
                    <a:lstStyle/>
                    <a:p>
                      <a:pPr indent="0" algn="ctr">
                        <a:buNone/>
                      </a:pPr>
                      <a:r>
                        <a:rPr lang="en-US" sz="1400" b="0">
                          <a:solidFill>
                            <a:schemeClr val="bg1"/>
                          </a:solidFill>
                          <a:latin typeface="微软雅黑" panose="020B0503020204020204" pitchFamily="34" charset="-122"/>
                          <a:ea typeface="微软雅黑" panose="020B0503020204020204" pitchFamily="34" charset="-122"/>
                        </a:rPr>
                        <a:t>30</a:t>
                      </a:r>
                      <a:endParaRPr lang="en-US" altLang="en-US" sz="14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400" b="0">
                          <a:solidFill>
                            <a:schemeClr val="bg1"/>
                          </a:solidFill>
                          <a:latin typeface="微软雅黑" panose="020B0503020204020204" pitchFamily="34" charset="-122"/>
                          <a:ea typeface="微软雅黑" panose="020B0503020204020204" pitchFamily="34" charset="-122"/>
                        </a:rPr>
                        <a:t>30</a:t>
                      </a:r>
                      <a:endParaRPr lang="en-US" altLang="en-US" sz="14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400" b="0" dirty="0" smtClean="0">
                          <a:solidFill>
                            <a:schemeClr val="bg1"/>
                          </a:solidFill>
                          <a:latin typeface="微软雅黑" panose="020B0503020204020204" pitchFamily="34" charset="-122"/>
                          <a:ea typeface="微软雅黑" panose="020B0503020204020204" pitchFamily="34" charset="-122"/>
                        </a:rPr>
                        <a:t>640</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505345">
                <a:tc>
                  <a:txBody>
                    <a:bodyPr/>
                    <a:lstStyle/>
                    <a:p>
                      <a:pPr indent="0" algn="ctr">
                        <a:buNone/>
                      </a:pPr>
                      <a:r>
                        <a:rPr lang="en-US" sz="1400" b="0">
                          <a:solidFill>
                            <a:schemeClr val="bg1"/>
                          </a:solidFill>
                          <a:latin typeface="微软雅黑" panose="020B0503020204020204" pitchFamily="34" charset="-122"/>
                          <a:ea typeface="微软雅黑" panose="020B0503020204020204" pitchFamily="34" charset="-122"/>
                        </a:rPr>
                        <a:t>40</a:t>
                      </a:r>
                      <a:endParaRPr lang="en-US" altLang="en-US" sz="14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400" b="0">
                          <a:solidFill>
                            <a:schemeClr val="bg1"/>
                          </a:solidFill>
                          <a:latin typeface="微软雅黑" panose="020B0503020204020204" pitchFamily="34" charset="-122"/>
                          <a:ea typeface="微软雅黑" panose="020B0503020204020204" pitchFamily="34" charset="-122"/>
                        </a:rPr>
                        <a:t>40</a:t>
                      </a:r>
                      <a:endParaRPr lang="en-US" altLang="en-US" sz="14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400" b="0" dirty="0" smtClean="0">
                          <a:solidFill>
                            <a:schemeClr val="bg1"/>
                          </a:solidFill>
                          <a:latin typeface="微软雅黑" panose="020B0503020204020204" pitchFamily="34" charset="-122"/>
                          <a:ea typeface="微软雅黑" panose="020B0503020204020204" pitchFamily="34" charset="-122"/>
                        </a:rPr>
                        <a:t>640</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504540">
                <a:tc>
                  <a:txBody>
                    <a:bodyPr/>
                    <a:lstStyle/>
                    <a:p>
                      <a:pPr indent="0" algn="ctr">
                        <a:buNone/>
                      </a:pPr>
                      <a:r>
                        <a:rPr lang="en-US" sz="1400" b="0">
                          <a:solidFill>
                            <a:schemeClr val="bg1"/>
                          </a:solidFill>
                          <a:latin typeface="微软雅黑" panose="020B0503020204020204" pitchFamily="34" charset="-122"/>
                          <a:ea typeface="微软雅黑" panose="020B0503020204020204" pitchFamily="34" charset="-122"/>
                        </a:rPr>
                        <a:t>45</a:t>
                      </a:r>
                      <a:endParaRPr lang="en-US" altLang="en-US" sz="14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400" b="0" dirty="0">
                          <a:solidFill>
                            <a:schemeClr val="bg1"/>
                          </a:solidFill>
                          <a:latin typeface="微软雅黑" panose="020B0503020204020204" pitchFamily="34" charset="-122"/>
                          <a:ea typeface="微软雅黑" panose="020B0503020204020204" pitchFamily="34" charset="-122"/>
                        </a:rPr>
                        <a:t>45</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400" b="0" dirty="0" smtClean="0">
                          <a:solidFill>
                            <a:schemeClr val="bg1"/>
                          </a:solidFill>
                          <a:latin typeface="微软雅黑" panose="020B0503020204020204" pitchFamily="34" charset="-122"/>
                          <a:ea typeface="微软雅黑" panose="020B0503020204020204" pitchFamily="34" charset="-122"/>
                        </a:rPr>
                        <a:t>0</a:t>
                      </a:r>
                      <a:endParaRPr lang="en-US" altLang="en-US" sz="14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sp>
        <p:nvSpPr>
          <p:cNvPr id="4" name="文本框 3"/>
          <p:cNvSpPr txBox="1"/>
          <p:nvPr/>
        </p:nvSpPr>
        <p:spPr>
          <a:xfrm>
            <a:off x="302720" y="489631"/>
            <a:ext cx="3275330" cy="400110"/>
          </a:xfrm>
          <a:prstGeom prst="rect">
            <a:avLst/>
          </a:prstGeom>
          <a:noFill/>
        </p:spPr>
        <p:txBody>
          <a:bodyPr wrap="square" rtlCol="0">
            <a:spAutoFit/>
          </a:bodyPr>
          <a:lstStyle/>
          <a:p>
            <a:r>
              <a:rPr lang="zh-CN" altLang="en-US" sz="2000" b="1" dirty="0">
                <a:solidFill>
                  <a:schemeClr val="bg1"/>
                </a:solidFill>
                <a:effectLst/>
                <a:latin typeface="微软雅黑" panose="020B0503020204020204" pitchFamily="34" charset="-122"/>
                <a:ea typeface="微软雅黑" panose="020B0503020204020204" pitchFamily="34" charset="-122"/>
              </a:rPr>
              <a:t>充电电流与温度的关系</a:t>
            </a:r>
          </a:p>
        </p:txBody>
      </p:sp>
    </p:spTree>
    <p:extLst>
      <p:ext uri="{BB962C8B-B14F-4D97-AF65-F5344CB8AC3E}">
        <p14:creationId xmlns:p14="http://schemas.microsoft.com/office/powerpoint/2010/main" val="176772680"/>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 name="表格 2"/>
          <p:cNvGraphicFramePr/>
          <p:nvPr>
            <p:extLst>
              <p:ext uri="{D42A27DB-BD31-4B8C-83A1-F6EECF244321}">
                <p14:modId xmlns:p14="http://schemas.microsoft.com/office/powerpoint/2010/main" val="2339721201"/>
              </p:ext>
            </p:extLst>
          </p:nvPr>
        </p:nvGraphicFramePr>
        <p:xfrm>
          <a:off x="2791066" y="1661860"/>
          <a:ext cx="6610495" cy="3392881"/>
        </p:xfrm>
        <a:graphic>
          <a:graphicData uri="http://schemas.openxmlformats.org/drawingml/2006/table">
            <a:tbl>
              <a:tblPr firstRow="1" bandRow="1">
                <a:tableStyleId>{5C22544A-7EE6-4342-B048-85BDC9FD1C3A}</a:tableStyleId>
              </a:tblPr>
              <a:tblGrid>
                <a:gridCol w="4609746">
                  <a:extLst>
                    <a:ext uri="{9D8B030D-6E8A-4147-A177-3AD203B41FA5}">
                      <a16:colId xmlns:a16="http://schemas.microsoft.com/office/drawing/2014/main" val="20000"/>
                    </a:ext>
                  </a:extLst>
                </a:gridCol>
                <a:gridCol w="2000749">
                  <a:extLst>
                    <a:ext uri="{9D8B030D-6E8A-4147-A177-3AD203B41FA5}">
                      <a16:colId xmlns:a16="http://schemas.microsoft.com/office/drawing/2014/main" val="20001"/>
                    </a:ext>
                  </a:extLst>
                </a:gridCol>
              </a:tblGrid>
              <a:tr h="650416">
                <a:tc>
                  <a:txBody>
                    <a:bodyPr/>
                    <a:lstStyle/>
                    <a:p>
                      <a:pPr indent="0" algn="ctr">
                        <a:buNone/>
                      </a:pPr>
                      <a:r>
                        <a:rPr lang="en-US" sz="1800" b="1" dirty="0" err="1">
                          <a:solidFill>
                            <a:schemeClr val="bg1"/>
                          </a:solidFill>
                          <a:latin typeface="微软雅黑" panose="020B0503020204020204" pitchFamily="34" charset="-122"/>
                          <a:ea typeface="微软雅黑" panose="020B0503020204020204" pitchFamily="34" charset="-122"/>
                        </a:rPr>
                        <a:t>状态</a:t>
                      </a:r>
                      <a:r>
                        <a:rPr lang="en-US" sz="1800" b="0" dirty="0" err="1">
                          <a:solidFill>
                            <a:schemeClr val="bg1"/>
                          </a:solidFill>
                          <a:latin typeface="微软雅黑" panose="020B0503020204020204" pitchFamily="34" charset="-122"/>
                          <a:ea typeface="微软雅黑" panose="020B0503020204020204" pitchFamily="34" charset="-122"/>
                        </a:rPr>
                        <a:t>（充电过程中机器会发热</a:t>
                      </a:r>
                      <a:r>
                        <a:rPr lang="en-US" sz="1800" b="0" dirty="0">
                          <a:solidFill>
                            <a:schemeClr val="bg1"/>
                          </a:solidFill>
                          <a:latin typeface="微软雅黑" panose="020B0503020204020204" pitchFamily="34" charset="-122"/>
                          <a:ea typeface="微软雅黑" panose="020B0503020204020204" pitchFamily="34" charset="-122"/>
                        </a:rPr>
                        <a:t>）</a:t>
                      </a:r>
                      <a:endParaRPr lang="en-US" altLang="en-US" sz="1800" b="1"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zh-CN" sz="18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常温（25±3℃）</a:t>
                      </a:r>
                      <a:endParaRPr lang="zh-CN" altLang="en-US" sz="18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914155">
                <a:tc>
                  <a:txBody>
                    <a:bodyPr/>
                    <a:lstStyle/>
                    <a:p>
                      <a:pPr indent="0" algn="ctr">
                        <a:buNone/>
                      </a:pPr>
                      <a:r>
                        <a:rPr lang="zh-CN" sz="1800" b="0">
                          <a:solidFill>
                            <a:schemeClr val="bg1"/>
                          </a:solidFill>
                          <a:latin typeface="微软雅黑" panose="020B0503020204020204" pitchFamily="34" charset="-122"/>
                          <a:ea typeface="微软雅黑" panose="020B0503020204020204" pitchFamily="34" charset="-122"/>
                        </a:rPr>
                        <a:t>从过放保护，充到有图标提示时间</a:t>
                      </a:r>
                      <a:endParaRPr lang="zh-CN"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39s</a:t>
                      </a: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914155">
                <a:tc>
                  <a:txBody>
                    <a:bodyPr/>
                    <a:lstStyle/>
                    <a:p>
                      <a:pPr indent="0" algn="ctr">
                        <a:buNone/>
                      </a:pPr>
                      <a:r>
                        <a:rPr lang="zh-CN" sz="1800" b="0" dirty="0">
                          <a:solidFill>
                            <a:schemeClr val="bg1"/>
                          </a:solidFill>
                          <a:latin typeface="微软雅黑" panose="020B0503020204020204" pitchFamily="34" charset="-122"/>
                          <a:ea typeface="微软雅黑" panose="020B0503020204020204" pitchFamily="34" charset="-122"/>
                        </a:rPr>
                        <a:t>从过放保护，充到能正常开机时间</a:t>
                      </a:r>
                      <a:endParaRPr lang="zh-CN"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1min06s</a:t>
                      </a: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14155">
                <a:tc>
                  <a:txBody>
                    <a:bodyPr/>
                    <a:lstStyle/>
                    <a:p>
                      <a:pPr indent="0" algn="ctr">
                        <a:buNone/>
                      </a:pPr>
                      <a:r>
                        <a:rPr lang="zh-CN" sz="1800" b="0">
                          <a:solidFill>
                            <a:schemeClr val="bg1"/>
                          </a:solidFill>
                          <a:latin typeface="微软雅黑" panose="020B0503020204020204" pitchFamily="34" charset="-122"/>
                          <a:ea typeface="微软雅黑" panose="020B0503020204020204" pitchFamily="34" charset="-122"/>
                        </a:rPr>
                        <a:t>低电到充满电时间</a:t>
                      </a:r>
                      <a:endParaRPr lang="zh-CN"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zh-CN" altLang="en-US"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开机：</a:t>
                      </a:r>
                      <a:r>
                        <a:rPr lang="en-US" altLang="zh-CN"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1h40min</a:t>
                      </a:r>
                    </a:p>
                    <a:p>
                      <a:pPr indent="0" algn="ctr">
                        <a:buNone/>
                      </a:pPr>
                      <a:r>
                        <a:rPr lang="zh-CN" altLang="en-US"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过放：</a:t>
                      </a:r>
                      <a:r>
                        <a:rPr lang="en-US" altLang="zh-CN"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1h49min</a:t>
                      </a:r>
                      <a:endParaRPr lang="zh-CN" altLang="en-US"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4" name="文本框 3"/>
          <p:cNvSpPr txBox="1"/>
          <p:nvPr/>
        </p:nvSpPr>
        <p:spPr>
          <a:xfrm>
            <a:off x="334251" y="500108"/>
            <a:ext cx="3275330" cy="400110"/>
          </a:xfrm>
          <a:prstGeom prst="rect">
            <a:avLst/>
          </a:prstGeom>
          <a:noFill/>
        </p:spPr>
        <p:txBody>
          <a:bodyPr wrap="square" rtlCol="0">
            <a:spAutoFit/>
          </a:bodyPr>
          <a:lstStyle/>
          <a:p>
            <a:r>
              <a:rPr lang="zh-CN" altLang="en-US" sz="2000" b="1" dirty="0">
                <a:solidFill>
                  <a:schemeClr val="bg1"/>
                </a:solidFill>
                <a:effectLst/>
                <a:latin typeface="微软雅黑" panose="020B0503020204020204" pitchFamily="34" charset="-122"/>
                <a:ea typeface="微软雅黑" panose="020B0503020204020204" pitchFamily="34" charset="-122"/>
              </a:rPr>
              <a:t>适配器充电时长</a:t>
            </a:r>
          </a:p>
        </p:txBody>
      </p:sp>
    </p:spTree>
    <p:extLst>
      <p:ext uri="{BB962C8B-B14F-4D97-AF65-F5344CB8AC3E}">
        <p14:creationId xmlns:p14="http://schemas.microsoft.com/office/powerpoint/2010/main" val="1772704859"/>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0" name="表格 9"/>
          <p:cNvGraphicFramePr/>
          <p:nvPr>
            <p:extLst>
              <p:ext uri="{D42A27DB-BD31-4B8C-83A1-F6EECF244321}">
                <p14:modId xmlns:p14="http://schemas.microsoft.com/office/powerpoint/2010/main" val="1495217461"/>
              </p:ext>
            </p:extLst>
          </p:nvPr>
        </p:nvGraphicFramePr>
        <p:xfrm>
          <a:off x="1420305" y="857931"/>
          <a:ext cx="9175221" cy="5896332"/>
        </p:xfrm>
        <a:graphic>
          <a:graphicData uri="http://schemas.openxmlformats.org/drawingml/2006/table">
            <a:tbl>
              <a:tblPr firstRow="1" bandRow="1">
                <a:tableStyleId>{5C22544A-7EE6-4342-B048-85BDC9FD1C3A}</a:tableStyleId>
              </a:tblPr>
              <a:tblGrid>
                <a:gridCol w="2223791">
                  <a:extLst>
                    <a:ext uri="{9D8B030D-6E8A-4147-A177-3AD203B41FA5}">
                      <a16:colId xmlns:a16="http://schemas.microsoft.com/office/drawing/2014/main" val="20000"/>
                    </a:ext>
                  </a:extLst>
                </a:gridCol>
                <a:gridCol w="1387787">
                  <a:extLst>
                    <a:ext uri="{9D8B030D-6E8A-4147-A177-3AD203B41FA5}">
                      <a16:colId xmlns:a16="http://schemas.microsoft.com/office/drawing/2014/main" val="20001"/>
                    </a:ext>
                  </a:extLst>
                </a:gridCol>
                <a:gridCol w="1386746">
                  <a:extLst>
                    <a:ext uri="{9D8B030D-6E8A-4147-A177-3AD203B41FA5}">
                      <a16:colId xmlns:a16="http://schemas.microsoft.com/office/drawing/2014/main" val="20002"/>
                    </a:ext>
                  </a:extLst>
                </a:gridCol>
                <a:gridCol w="1404445">
                  <a:extLst>
                    <a:ext uri="{9D8B030D-6E8A-4147-A177-3AD203B41FA5}">
                      <a16:colId xmlns:a16="http://schemas.microsoft.com/office/drawing/2014/main" val="20003"/>
                    </a:ext>
                  </a:extLst>
                </a:gridCol>
                <a:gridCol w="1404445">
                  <a:extLst>
                    <a:ext uri="{9D8B030D-6E8A-4147-A177-3AD203B41FA5}">
                      <a16:colId xmlns:a16="http://schemas.microsoft.com/office/drawing/2014/main" val="20004"/>
                    </a:ext>
                  </a:extLst>
                </a:gridCol>
                <a:gridCol w="1368007">
                  <a:extLst>
                    <a:ext uri="{9D8B030D-6E8A-4147-A177-3AD203B41FA5}">
                      <a16:colId xmlns:a16="http://schemas.microsoft.com/office/drawing/2014/main" val="20005"/>
                    </a:ext>
                  </a:extLst>
                </a:gridCol>
              </a:tblGrid>
              <a:tr h="453564">
                <a:tc rowSpan="2">
                  <a:txBody>
                    <a:bodyPr/>
                    <a:lstStyle/>
                    <a:p>
                      <a:pPr indent="0" algn="ctr">
                        <a:buNone/>
                      </a:pPr>
                      <a:r>
                        <a:rPr lang="zh-CN" sz="1800" b="1" dirty="0">
                          <a:solidFill>
                            <a:schemeClr val="bg1"/>
                          </a:solidFill>
                          <a:latin typeface="微软雅黑" panose="020B0503020204020204" pitchFamily="34" charset="-122"/>
                          <a:ea typeface="微软雅黑" panose="020B0503020204020204" pitchFamily="34" charset="-122"/>
                        </a:rPr>
                        <a:t>状态</a:t>
                      </a:r>
                      <a:endParaRPr lang="zh-CN" altLang="en-US" sz="1800" b="1"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rowSpan="2">
                  <a:txBody>
                    <a:bodyPr/>
                    <a:lstStyle/>
                    <a:p>
                      <a:pPr indent="0" algn="ctr">
                        <a:buNone/>
                      </a:pPr>
                      <a:r>
                        <a:rPr lang="zh-CN" sz="1800" b="1" dirty="0">
                          <a:solidFill>
                            <a:schemeClr val="bg1"/>
                          </a:solidFill>
                          <a:latin typeface="微软雅黑" panose="020B0503020204020204" pitchFamily="34" charset="-122"/>
                          <a:ea typeface="微软雅黑" panose="020B0503020204020204" pitchFamily="34" charset="-122"/>
                        </a:rPr>
                        <a:t>电压</a:t>
                      </a:r>
                      <a:endParaRPr lang="zh-CN" altLang="en-US" sz="1800" b="1"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rowSpan="2">
                  <a:txBody>
                    <a:bodyPr/>
                    <a:lstStyle/>
                    <a:p>
                      <a:pPr indent="0" algn="ctr">
                        <a:buNone/>
                      </a:pPr>
                      <a:r>
                        <a:rPr lang="zh-CN" sz="1800" b="1" dirty="0">
                          <a:solidFill>
                            <a:schemeClr val="bg1"/>
                          </a:solidFill>
                          <a:latin typeface="微软雅黑" panose="020B0503020204020204" pitchFamily="34" charset="-122"/>
                          <a:ea typeface="微软雅黑" panose="020B0503020204020204" pitchFamily="34" charset="-122"/>
                        </a:rPr>
                        <a:t>单位</a:t>
                      </a:r>
                      <a:endParaRPr lang="zh-CN" altLang="en-US" sz="1800" b="1"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gridSpan="3">
                  <a:txBody>
                    <a:bodyPr/>
                    <a:lstStyle/>
                    <a:p>
                      <a:pPr indent="0" algn="ctr">
                        <a:buNone/>
                      </a:pPr>
                      <a:r>
                        <a:rPr lang="zh-CN" sz="1800" b="1" dirty="0">
                          <a:solidFill>
                            <a:schemeClr val="bg1"/>
                          </a:solidFill>
                          <a:latin typeface="微软雅黑" panose="020B0503020204020204" pitchFamily="34" charset="-122"/>
                          <a:ea typeface="微软雅黑" panose="020B0503020204020204" pitchFamily="34" charset="-122"/>
                        </a:rPr>
                        <a:t>常温，电源适配器</a:t>
                      </a:r>
                      <a:endParaRPr lang="zh-CN" altLang="en-US" sz="1800" b="1"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453564">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zh-CN" sz="1800" b="1">
                          <a:solidFill>
                            <a:schemeClr val="bg1"/>
                          </a:solidFill>
                          <a:latin typeface="微软雅黑" panose="020B0503020204020204" pitchFamily="34" charset="-122"/>
                          <a:ea typeface="微软雅黑" panose="020B0503020204020204" pitchFamily="34" charset="-122"/>
                        </a:rPr>
                        <a:t>开机亮屏</a:t>
                      </a:r>
                      <a:endParaRPr lang="zh-CN" altLang="en-US" sz="1800" b="1">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zh-CN" sz="1800" b="1">
                          <a:solidFill>
                            <a:schemeClr val="bg1"/>
                          </a:solidFill>
                          <a:latin typeface="微软雅黑" panose="020B0503020204020204" pitchFamily="34" charset="-122"/>
                          <a:ea typeface="微软雅黑" panose="020B0503020204020204" pitchFamily="34" charset="-122"/>
                        </a:rPr>
                        <a:t>开机关屏</a:t>
                      </a:r>
                      <a:endParaRPr lang="zh-CN" altLang="en-US" sz="1800" b="1">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zh-CN" sz="1800" b="1" dirty="0">
                          <a:solidFill>
                            <a:schemeClr val="bg1"/>
                          </a:solidFill>
                          <a:latin typeface="微软雅黑" panose="020B0503020204020204" pitchFamily="34" charset="-122"/>
                          <a:ea typeface="微软雅黑" panose="020B0503020204020204" pitchFamily="34" charset="-122"/>
                        </a:rPr>
                        <a:t>关机</a:t>
                      </a:r>
                      <a:endParaRPr lang="zh-CN" altLang="en-US" sz="1800" b="1"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53564">
                <a:tc>
                  <a:txBody>
                    <a:bodyPr/>
                    <a:lstStyle/>
                    <a:p>
                      <a:pPr indent="0" algn="ctr">
                        <a:buNone/>
                      </a:pPr>
                      <a:r>
                        <a:rPr lang="zh-CN"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预</a:t>
                      </a:r>
                      <a:r>
                        <a:rPr lang="zh-CN"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充</a:t>
                      </a:r>
                      <a:r>
                        <a:rPr lang="zh-CN" altLang="en-US"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充电</a:t>
                      </a:r>
                      <a:r>
                        <a:rPr lang="zh-CN"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a:t>
                      </a:r>
                      <a:r>
                        <a:rPr lang="zh-CN"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±50mA）</a:t>
                      </a:r>
                      <a:endParaRPr lang="zh-CN" altLang="en-US"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dirty="0">
                          <a:solidFill>
                            <a:schemeClr val="bg1"/>
                          </a:solidFill>
                          <a:latin typeface="微软雅黑" panose="020B0503020204020204" pitchFamily="34" charset="-122"/>
                          <a:ea typeface="微软雅黑" panose="020B0503020204020204" pitchFamily="34" charset="-122"/>
                        </a:rPr>
                        <a:t>3.0V</a:t>
                      </a: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mA</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rowSpan="2" gridSpan="2">
                  <a:txBody>
                    <a:bodyPr/>
                    <a:lstStyle/>
                    <a:p>
                      <a:pPr indent="0" algn="ctr">
                        <a:buNone/>
                      </a:pPr>
                      <a:r>
                        <a:rPr lang="zh-CN" sz="1800" b="0" dirty="0">
                          <a:solidFill>
                            <a:schemeClr val="bg1"/>
                          </a:solidFill>
                          <a:latin typeface="微软雅黑" panose="020B0503020204020204" pitchFamily="34" charset="-122"/>
                          <a:ea typeface="微软雅黑" panose="020B0503020204020204" pitchFamily="34" charset="-122"/>
                        </a:rPr>
                        <a:t>不开机</a:t>
                      </a:r>
                      <a:endParaRPr lang="zh-CN"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rowSpan="2"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tcPr>
                </a:tc>
                <a:tc>
                  <a:txBody>
                    <a:bodyPr/>
                    <a:lstStyle/>
                    <a:p>
                      <a:pPr indent="0" algn="ctr">
                        <a:buNone/>
                      </a:pP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53564">
                <a:tc rowSpan="5">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sz="1800" b="0" dirty="0" smtClean="0">
                          <a:solidFill>
                            <a:schemeClr val="bg1"/>
                          </a:solidFill>
                          <a:latin typeface="微软雅黑" panose="020B0503020204020204" pitchFamily="34" charset="-122"/>
                          <a:ea typeface="微软雅黑" panose="020B0503020204020204" pitchFamily="34" charset="-122"/>
                        </a:rPr>
                        <a:t>恒流充</a:t>
                      </a:r>
                      <a:r>
                        <a:rPr lang="zh-CN" altLang="en-US" sz="1800" b="0" dirty="0" smtClean="0">
                          <a:solidFill>
                            <a:schemeClr val="bg1"/>
                          </a:solidFill>
                          <a:latin typeface="微软雅黑" panose="020B0503020204020204" pitchFamily="34" charset="-122"/>
                          <a:ea typeface="微软雅黑" panose="020B0503020204020204" pitchFamily="34" charset="-122"/>
                        </a:rPr>
                        <a:t>电</a:t>
                      </a:r>
                      <a:r>
                        <a:rPr lang="zh-CN" altLang="zh-CN"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（±50mA）</a:t>
                      </a:r>
                      <a:endParaRPr lang="zh-CN" altLang="en-US"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3.5V</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dirty="0">
                          <a:solidFill>
                            <a:schemeClr val="bg1"/>
                          </a:solidFill>
                          <a:latin typeface="微软雅黑" panose="020B0503020204020204" pitchFamily="34" charset="-122"/>
                          <a:ea typeface="微软雅黑" panose="020B0503020204020204" pitchFamily="34" charset="-122"/>
                        </a:rPr>
                        <a:t>mA</a:t>
                      </a: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gridSpan="2" vMerge="1">
                  <a:txBody>
                    <a:bodyPr/>
                    <a:lstStyle/>
                    <a:p>
                      <a:endParaRPr lang="zh-CN"/>
                    </a:p>
                  </a:txBody>
                  <a:tcPr>
                    <a:lnL w="12700" cap="flat" cmpd="sng">
                      <a:solidFill>
                        <a:srgbClr val="000000"/>
                      </a:solidFill>
                      <a:prstDash val="solid"/>
                      <a:headEnd type="none" w="med" len="med"/>
                      <a:tailEnd type="none" w="med" len="med"/>
                    </a:lnL>
                    <a:lnB w="12700" cap="flat" cmpd="sng">
                      <a:solidFill>
                        <a:srgbClr val="000000"/>
                      </a:solidFill>
                      <a:prstDash val="solid"/>
                      <a:headEnd type="none" w="med" len="med"/>
                      <a:tailEnd type="none" w="med" len="med"/>
                    </a:lnB>
                  </a:tcPr>
                </a:tc>
                <a:tc hMerge="1" vMerge="1">
                  <a:txBody>
                    <a:bodyPr/>
                    <a:lstStyle/>
                    <a:p>
                      <a:endParaRPr lang="zh-CN"/>
                    </a:p>
                  </a:txBody>
                  <a:tcPr>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53564">
                <a:tc vMerge="1">
                  <a:txBody>
                    <a:bodyPr/>
                    <a:lstStyle/>
                    <a:p>
                      <a:pPr indent="0" algn="ctr">
                        <a:buNone/>
                      </a:pPr>
                      <a:endParaRPr lang="zh-CN" altLang="en-US"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3.6V</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mA</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701.0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713.8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rowSpan="9">
                  <a:txBody>
                    <a:bodyPr/>
                    <a:lstStyle/>
                    <a:p>
                      <a:pPr indent="0" algn="ctr">
                        <a:buNone/>
                      </a:pPr>
                      <a:r>
                        <a:rPr lang="zh-CN" sz="1800" b="0" dirty="0">
                          <a:solidFill>
                            <a:schemeClr val="bg1"/>
                          </a:solidFill>
                          <a:latin typeface="微软雅黑" panose="020B0503020204020204" pitchFamily="34" charset="-122"/>
                          <a:ea typeface="微软雅黑" panose="020B0503020204020204" pitchFamily="34" charset="-122"/>
                        </a:rPr>
                        <a:t>出现关机充电画面</a:t>
                      </a:r>
                      <a:endParaRPr lang="zh-CN"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53564">
                <a:tc vMerge="1">
                  <a:txBody>
                    <a:bodyPr/>
                    <a:lstStyle/>
                    <a:p>
                      <a:pPr indent="0">
                        <a:buNone/>
                      </a:pP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dirty="0" smtClean="0">
                          <a:solidFill>
                            <a:schemeClr val="bg1"/>
                          </a:solidFill>
                          <a:latin typeface="微软雅黑" panose="020B0503020204020204" pitchFamily="34" charset="-122"/>
                          <a:ea typeface="微软雅黑" panose="020B0503020204020204" pitchFamily="34" charset="-122"/>
                        </a:rPr>
                        <a:t>3.9V</a:t>
                      </a: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mA</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710.6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713.4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vMerge="1">
                  <a:txBody>
                    <a:bodyPr/>
                    <a:lstStyle/>
                    <a:p>
                      <a:endParaRPr lang="zh-CN"/>
                    </a:p>
                  </a:txBody>
                  <a:tcPr>
                    <a:lnL w="12700" cap="flat" cmpd="sng">
                      <a:solidFill>
                        <a:srgbClr val="000000"/>
                      </a:solidFill>
                      <a:prstDash val="solid"/>
                      <a:headEnd type="none" w="med" len="med"/>
                      <a:tailEnd type="none" w="med" len="med"/>
                    </a:lnL>
                  </a:tcPr>
                </a:tc>
                <a:extLst>
                  <a:ext uri="{0D108BD9-81ED-4DB2-BD59-A6C34878D82A}">
                    <a16:rowId xmlns:a16="http://schemas.microsoft.com/office/drawing/2014/main" val="10005"/>
                  </a:ext>
                </a:extLst>
              </a:tr>
              <a:tr h="453564">
                <a:tc vMerge="1">
                  <a:txBody>
                    <a:bodyPr/>
                    <a:lstStyle/>
                    <a:p>
                      <a:pPr indent="0">
                        <a:buNone/>
                      </a:pP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dirty="0" smtClean="0">
                          <a:solidFill>
                            <a:schemeClr val="bg1"/>
                          </a:solidFill>
                          <a:latin typeface="微软雅黑" panose="020B0503020204020204" pitchFamily="34" charset="-122"/>
                          <a:ea typeface="微软雅黑" panose="020B0503020204020204" pitchFamily="34" charset="-122"/>
                        </a:rPr>
                        <a:t>4.0V</a:t>
                      </a: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mA</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548.0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686.9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vMerge="1">
                  <a:txBody>
                    <a:bodyPr/>
                    <a:lstStyle/>
                    <a:p>
                      <a:endParaRPr lang="zh-CN"/>
                    </a:p>
                  </a:txBody>
                  <a:tcPr>
                    <a:lnL w="12700" cap="flat" cmpd="sng">
                      <a:solidFill>
                        <a:srgbClr val="000000"/>
                      </a:solidFill>
                      <a:prstDash val="solid"/>
                      <a:headEnd type="none" w="med" len="med"/>
                      <a:tailEnd type="none" w="med" len="med"/>
                    </a:lnL>
                  </a:tcPr>
                </a:tc>
                <a:extLst>
                  <a:ext uri="{0D108BD9-81ED-4DB2-BD59-A6C34878D82A}">
                    <a16:rowId xmlns:a16="http://schemas.microsoft.com/office/drawing/2014/main" val="10006"/>
                  </a:ext>
                </a:extLst>
              </a:tr>
              <a:tr h="453564">
                <a:tc vMerge="1">
                  <a:txBody>
                    <a:bodyPr/>
                    <a:lstStyle/>
                    <a:p>
                      <a:pPr indent="0">
                        <a:buNone/>
                      </a:pP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dirty="0" smtClean="0">
                          <a:solidFill>
                            <a:schemeClr val="bg1"/>
                          </a:solidFill>
                          <a:latin typeface="微软雅黑" panose="020B0503020204020204" pitchFamily="34" charset="-122"/>
                          <a:ea typeface="微软雅黑" panose="020B0503020204020204" pitchFamily="34" charset="-122"/>
                        </a:rPr>
                        <a:t>4.15V</a:t>
                      </a: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mA</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533.0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536.1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vMerge="1">
                  <a:txBody>
                    <a:bodyPr/>
                    <a:lstStyle/>
                    <a:p>
                      <a:endParaRPr lang="zh-CN"/>
                    </a:p>
                  </a:txBody>
                  <a:tcPr>
                    <a:lnL w="12700" cap="flat" cmpd="sng">
                      <a:solidFill>
                        <a:srgbClr val="000000"/>
                      </a:solidFill>
                      <a:prstDash val="solid"/>
                      <a:headEnd type="none" w="med" len="med"/>
                      <a:tailEnd type="none" w="med" len="med"/>
                    </a:lnL>
                  </a:tcPr>
                </a:tc>
                <a:extLst>
                  <a:ext uri="{0D108BD9-81ED-4DB2-BD59-A6C34878D82A}">
                    <a16:rowId xmlns:a16="http://schemas.microsoft.com/office/drawing/2014/main" val="10007"/>
                  </a:ext>
                </a:extLst>
              </a:tr>
              <a:tr h="453564">
                <a:tc rowSpan="4">
                  <a:txBody>
                    <a:bodyPr/>
                    <a:lstStyle/>
                    <a:p>
                      <a:pPr indent="0" algn="ctr">
                        <a:buNone/>
                      </a:pPr>
                      <a:r>
                        <a:rPr lang="zh-CN" sz="1800" b="0" dirty="0" smtClean="0">
                          <a:solidFill>
                            <a:schemeClr val="bg1"/>
                          </a:solidFill>
                          <a:latin typeface="微软雅黑" panose="020B0503020204020204" pitchFamily="34" charset="-122"/>
                          <a:ea typeface="微软雅黑" panose="020B0503020204020204" pitchFamily="34" charset="-122"/>
                        </a:rPr>
                        <a:t>恒压充</a:t>
                      </a:r>
                      <a:r>
                        <a:rPr lang="zh-CN" altLang="en-US" sz="1800" b="0" dirty="0" smtClean="0">
                          <a:solidFill>
                            <a:schemeClr val="bg1"/>
                          </a:solidFill>
                          <a:latin typeface="微软雅黑" panose="020B0503020204020204" pitchFamily="34" charset="-122"/>
                          <a:ea typeface="微软雅黑" panose="020B0503020204020204" pitchFamily="34" charset="-122"/>
                        </a:rPr>
                        <a:t>电</a:t>
                      </a:r>
                      <a:endParaRPr lang="zh-CN"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dirty="0" smtClean="0">
                          <a:solidFill>
                            <a:schemeClr val="bg1"/>
                          </a:solidFill>
                          <a:latin typeface="微软雅黑" panose="020B0503020204020204" pitchFamily="34" charset="-122"/>
                          <a:ea typeface="微软雅黑" panose="020B0503020204020204" pitchFamily="34" charset="-122"/>
                        </a:rPr>
                        <a:t>4.18V</a:t>
                      </a: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dirty="0">
                          <a:solidFill>
                            <a:schemeClr val="bg1"/>
                          </a:solidFill>
                          <a:latin typeface="微软雅黑" panose="020B0503020204020204" pitchFamily="34" charset="-122"/>
                          <a:ea typeface="微软雅黑" panose="020B0503020204020204" pitchFamily="34" charset="-122"/>
                        </a:rPr>
                        <a:t>mA</a:t>
                      </a: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532.0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536.0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vMerge="1">
                  <a:txBody>
                    <a:bodyPr/>
                    <a:lstStyle/>
                    <a:p>
                      <a:endParaRPr lang="zh-CN"/>
                    </a:p>
                  </a:txBody>
                  <a:tcPr>
                    <a:lnL w="12700" cap="flat" cmpd="sng">
                      <a:solidFill>
                        <a:srgbClr val="000000"/>
                      </a:solidFill>
                      <a:prstDash val="solid"/>
                      <a:headEnd type="none" w="med" len="med"/>
                      <a:tailEnd type="none" w="med" len="med"/>
                    </a:lnL>
                  </a:tcPr>
                </a:tc>
                <a:extLst>
                  <a:ext uri="{0D108BD9-81ED-4DB2-BD59-A6C34878D82A}">
                    <a16:rowId xmlns:a16="http://schemas.microsoft.com/office/drawing/2014/main" val="10010"/>
                  </a:ext>
                </a:extLst>
              </a:tr>
              <a:tr h="453564">
                <a:tc vMerge="1">
                  <a:txBody>
                    <a:bodyPr/>
                    <a:lstStyle/>
                    <a:p>
                      <a:pPr indent="0" algn="ctr">
                        <a:buNone/>
                      </a:pPr>
                      <a:endParaRPr lang="zh-CN"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4.20V</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800" b="0" dirty="0" smtClean="0">
                          <a:solidFill>
                            <a:schemeClr val="bg1"/>
                          </a:solidFill>
                          <a:latin typeface="微软雅黑" panose="020B0503020204020204" pitchFamily="34" charset="-122"/>
                          <a:ea typeface="微软雅黑" panose="020B0503020204020204" pitchFamily="34" charset="-122"/>
                        </a:rPr>
                        <a:t>mA</a:t>
                      </a:r>
                      <a:endParaRPr lang="en-US" altLang="en-US" sz="1800" b="0" dirty="0" smtClean="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531.2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536.1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vMerge="1">
                  <a:txBody>
                    <a:bodyPr/>
                    <a:lstStyle/>
                    <a:p>
                      <a:endParaRPr lang="zh-CN" altLang="en-US"/>
                    </a:p>
                  </a:txBody>
                  <a:tcPr/>
                </a:tc>
                <a:extLst>
                  <a:ext uri="{0D108BD9-81ED-4DB2-BD59-A6C34878D82A}">
                    <a16:rowId xmlns:a16="http://schemas.microsoft.com/office/drawing/2014/main" val="4060723606"/>
                  </a:ext>
                </a:extLst>
              </a:tr>
              <a:tr h="453564">
                <a:tc vMerge="1">
                  <a:txBody>
                    <a:bodyPr/>
                    <a:lstStyle/>
                    <a:p>
                      <a:pPr indent="0" algn="ctr">
                        <a:buNone/>
                      </a:pPr>
                      <a:endParaRPr lang="zh-CN"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4.35V</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800" b="0" dirty="0" smtClean="0">
                          <a:solidFill>
                            <a:schemeClr val="bg1"/>
                          </a:solidFill>
                          <a:latin typeface="微软雅黑" panose="020B0503020204020204" pitchFamily="34" charset="-122"/>
                          <a:ea typeface="微软雅黑" panose="020B0503020204020204" pitchFamily="34" charset="-122"/>
                        </a:rPr>
                        <a:t>mA</a:t>
                      </a:r>
                      <a:endParaRPr lang="en-US" altLang="en-US" sz="1800" b="0" dirty="0" smtClean="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417.5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489.2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vMerge="1">
                  <a:txBody>
                    <a:bodyPr/>
                    <a:lstStyle/>
                    <a:p>
                      <a:endParaRPr lang="zh-CN" altLang="en-US"/>
                    </a:p>
                  </a:txBody>
                  <a:tcPr/>
                </a:tc>
                <a:extLst>
                  <a:ext uri="{0D108BD9-81ED-4DB2-BD59-A6C34878D82A}">
                    <a16:rowId xmlns:a16="http://schemas.microsoft.com/office/drawing/2014/main" val="1953997740"/>
                  </a:ext>
                </a:extLst>
              </a:tr>
              <a:tr h="453564">
                <a:tc vMerge="1">
                  <a:txBody>
                    <a:bodyPr/>
                    <a:lstStyle/>
                    <a:p>
                      <a:pPr indent="0" algn="ctr">
                        <a:buNone/>
                      </a:pPr>
                      <a:endParaRPr lang="zh-CN"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4.40V</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800" b="0" dirty="0" smtClean="0">
                          <a:solidFill>
                            <a:schemeClr val="bg1"/>
                          </a:solidFill>
                          <a:latin typeface="微软雅黑" panose="020B0503020204020204" pitchFamily="34" charset="-122"/>
                          <a:ea typeface="微软雅黑" panose="020B0503020204020204" pitchFamily="34" charset="-122"/>
                        </a:rPr>
                        <a:t>mA</a:t>
                      </a:r>
                      <a:endParaRPr lang="en-US" altLang="en-US" sz="1800" b="0" dirty="0" smtClean="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281.0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239.7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vMerge="1">
                  <a:txBody>
                    <a:bodyPr/>
                    <a:lstStyle/>
                    <a:p>
                      <a:endParaRPr lang="zh-CN" altLang="en-US"/>
                    </a:p>
                  </a:txBody>
                  <a:tcPr/>
                </a:tc>
                <a:extLst>
                  <a:ext uri="{0D108BD9-81ED-4DB2-BD59-A6C34878D82A}">
                    <a16:rowId xmlns:a16="http://schemas.microsoft.com/office/drawing/2014/main" val="558382926"/>
                  </a:ext>
                </a:extLst>
              </a:tr>
              <a:tr h="453564">
                <a:tc>
                  <a:txBody>
                    <a:bodyPr/>
                    <a:lstStyle/>
                    <a:p>
                      <a:pPr indent="0" algn="ctr">
                        <a:buNone/>
                      </a:pPr>
                      <a:r>
                        <a:rPr lang="zh-CN" sz="1800" b="0">
                          <a:solidFill>
                            <a:schemeClr val="bg1"/>
                          </a:solidFill>
                          <a:latin typeface="微软雅黑" panose="020B0503020204020204" pitchFamily="34" charset="-122"/>
                          <a:ea typeface="微软雅黑" panose="020B0503020204020204" pitchFamily="34" charset="-122"/>
                        </a:rPr>
                        <a:t>截止</a:t>
                      </a:r>
                      <a:endParaRPr lang="zh-CN"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dirty="0" smtClean="0">
                          <a:solidFill>
                            <a:schemeClr val="bg1"/>
                          </a:solidFill>
                          <a:latin typeface="微软雅黑" panose="020B0503020204020204" pitchFamily="34" charset="-122"/>
                          <a:ea typeface="微软雅黑" panose="020B0503020204020204" pitchFamily="34" charset="-122"/>
                        </a:rPr>
                        <a:t>4.45V</a:t>
                      </a: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mA</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3.9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2.3 </a:t>
                      </a: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vMerge="1">
                  <a:txBody>
                    <a:bodyPr/>
                    <a:lstStyle/>
                    <a:p>
                      <a:endParaRPr lang="zh-CN"/>
                    </a:p>
                  </a:txBody>
                  <a:tcPr>
                    <a:lnL w="12700" cap="flat" cmpd="sng">
                      <a:solidFill>
                        <a:srgbClr val="000000"/>
                      </a:solidFill>
                      <a:prstDash val="solid"/>
                      <a:headEnd type="none" w="med" len="med"/>
                      <a:tailEnd type="none" w="med" len="med"/>
                    </a:lnL>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11"/>
                  </a:ext>
                </a:extLst>
              </a:tr>
            </a:tbl>
          </a:graphicData>
        </a:graphic>
      </p:graphicFrame>
      <p:sp>
        <p:nvSpPr>
          <p:cNvPr id="11" name="文本框 10"/>
          <p:cNvSpPr txBox="1"/>
          <p:nvPr/>
        </p:nvSpPr>
        <p:spPr>
          <a:xfrm>
            <a:off x="239657" y="315958"/>
            <a:ext cx="3275330" cy="400110"/>
          </a:xfrm>
          <a:prstGeom prst="rect">
            <a:avLst/>
          </a:prstGeom>
          <a:noFill/>
        </p:spPr>
        <p:txBody>
          <a:bodyPr wrap="square" rtlCol="0">
            <a:spAutoFit/>
          </a:bodyPr>
          <a:lstStyle/>
          <a:p>
            <a:r>
              <a:rPr lang="zh-CN" altLang="en-US" sz="2000" b="1" dirty="0">
                <a:solidFill>
                  <a:schemeClr val="bg1"/>
                </a:solidFill>
                <a:effectLst/>
                <a:latin typeface="微软雅黑" panose="020B0503020204020204" pitchFamily="34" charset="-122"/>
                <a:ea typeface="微软雅黑" panose="020B0503020204020204" pitchFamily="34" charset="-122"/>
              </a:rPr>
              <a:t>充电电流电压</a:t>
            </a:r>
          </a:p>
        </p:txBody>
      </p:sp>
    </p:spTree>
    <p:extLst>
      <p:ext uri="{BB962C8B-B14F-4D97-AF65-F5344CB8AC3E}">
        <p14:creationId xmlns:p14="http://schemas.microsoft.com/office/powerpoint/2010/main" val="2365754410"/>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 name="表格 2"/>
          <p:cNvGraphicFramePr/>
          <p:nvPr>
            <p:extLst>
              <p:ext uri="{D42A27DB-BD31-4B8C-83A1-F6EECF244321}">
                <p14:modId xmlns:p14="http://schemas.microsoft.com/office/powerpoint/2010/main" val="1924641302"/>
              </p:ext>
            </p:extLst>
          </p:nvPr>
        </p:nvGraphicFramePr>
        <p:xfrm>
          <a:off x="1093076" y="1258042"/>
          <a:ext cx="10268607" cy="3929178"/>
        </p:xfrm>
        <a:graphic>
          <a:graphicData uri="http://schemas.openxmlformats.org/drawingml/2006/table">
            <a:tbl>
              <a:tblPr firstRow="1" bandRow="1">
                <a:tableStyleId>{5C22544A-7EE6-4342-B048-85BDC9FD1C3A}</a:tableStyleId>
              </a:tblPr>
              <a:tblGrid>
                <a:gridCol w="2335808">
                  <a:extLst>
                    <a:ext uri="{9D8B030D-6E8A-4147-A177-3AD203B41FA5}">
                      <a16:colId xmlns:a16="http://schemas.microsoft.com/office/drawing/2014/main" val="20000"/>
                    </a:ext>
                  </a:extLst>
                </a:gridCol>
                <a:gridCol w="2333124">
                  <a:extLst>
                    <a:ext uri="{9D8B030D-6E8A-4147-A177-3AD203B41FA5}">
                      <a16:colId xmlns:a16="http://schemas.microsoft.com/office/drawing/2014/main" val="20001"/>
                    </a:ext>
                  </a:extLst>
                </a:gridCol>
                <a:gridCol w="1869542">
                  <a:extLst>
                    <a:ext uri="{9D8B030D-6E8A-4147-A177-3AD203B41FA5}">
                      <a16:colId xmlns:a16="http://schemas.microsoft.com/office/drawing/2014/main" val="20002"/>
                    </a:ext>
                  </a:extLst>
                </a:gridCol>
                <a:gridCol w="1863277">
                  <a:extLst>
                    <a:ext uri="{9D8B030D-6E8A-4147-A177-3AD203B41FA5}">
                      <a16:colId xmlns:a16="http://schemas.microsoft.com/office/drawing/2014/main" val="20003"/>
                    </a:ext>
                  </a:extLst>
                </a:gridCol>
                <a:gridCol w="1866856">
                  <a:extLst>
                    <a:ext uri="{9D8B030D-6E8A-4147-A177-3AD203B41FA5}">
                      <a16:colId xmlns:a16="http://schemas.microsoft.com/office/drawing/2014/main" val="20004"/>
                    </a:ext>
                  </a:extLst>
                </a:gridCol>
              </a:tblGrid>
              <a:tr h="473526">
                <a:tc gridSpan="5">
                  <a:txBody>
                    <a:bodyPr/>
                    <a:lstStyle/>
                    <a:p>
                      <a:pPr indent="0" algn="ctr">
                        <a:buNone/>
                      </a:pPr>
                      <a:r>
                        <a:rPr lang="en-US" sz="1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待机耗电测试（电池容量：3.85V </a:t>
                      </a:r>
                      <a:r>
                        <a:rPr lang="en-US" sz="1800" b="1"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780mAh）</a:t>
                      </a:r>
                      <a:endParaRPr lang="en-US" altLang="en-US" sz="1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863913">
                <a:tc>
                  <a:txBody>
                    <a:bodyPr/>
                    <a:lstStyle/>
                    <a:p>
                      <a:pPr indent="0" algn="ctr">
                        <a:buNone/>
                      </a:pPr>
                      <a:r>
                        <a:rPr lang="zh-CN" sz="1800" b="1">
                          <a:solidFill>
                            <a:schemeClr val="bg1"/>
                          </a:solidFill>
                          <a:latin typeface="微软雅黑" panose="020B0503020204020204" pitchFamily="34" charset="-122"/>
                          <a:ea typeface="微软雅黑" panose="020B0503020204020204" pitchFamily="34" charset="-122"/>
                        </a:rPr>
                        <a:t>卡状态</a:t>
                      </a:r>
                      <a:endParaRPr lang="zh-CN" altLang="en-US" sz="1800" b="1">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zh-CN" altLang="en-US" sz="1800" b="1" dirty="0" smtClean="0">
                          <a:solidFill>
                            <a:schemeClr val="bg1"/>
                          </a:solidFill>
                          <a:latin typeface="微软雅黑" panose="020B0503020204020204" pitchFamily="34" charset="-122"/>
                          <a:ea typeface="微软雅黑" panose="020B0503020204020204" pitchFamily="34" charset="-122"/>
                        </a:rPr>
                        <a:t>测试手表状态</a:t>
                      </a:r>
                      <a:endParaRPr lang="zh-CN" altLang="en-US" sz="1800" b="1"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zh-CN" sz="1800" b="1">
                          <a:solidFill>
                            <a:schemeClr val="bg1"/>
                          </a:solidFill>
                          <a:latin typeface="微软雅黑" panose="020B0503020204020204" pitchFamily="34" charset="-122"/>
                          <a:ea typeface="微软雅黑" panose="020B0503020204020204" pitchFamily="34" charset="-122"/>
                        </a:rPr>
                        <a:t>开始电量</a:t>
                      </a:r>
                      <a:endParaRPr lang="zh-CN" altLang="en-US" sz="1800" b="1">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zh-CN" sz="1800" b="1">
                          <a:solidFill>
                            <a:schemeClr val="bg1"/>
                          </a:solidFill>
                          <a:latin typeface="微软雅黑" panose="020B0503020204020204" pitchFamily="34" charset="-122"/>
                          <a:ea typeface="微软雅黑" panose="020B0503020204020204" pitchFamily="34" charset="-122"/>
                        </a:rPr>
                        <a:t>到低电时间</a:t>
                      </a:r>
                      <a:endParaRPr lang="zh-CN" altLang="en-US" sz="1800" b="1">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zh-CN" sz="1800" b="1" dirty="0">
                          <a:solidFill>
                            <a:schemeClr val="bg1"/>
                          </a:solidFill>
                          <a:latin typeface="微软雅黑" panose="020B0503020204020204" pitchFamily="34" charset="-122"/>
                          <a:ea typeface="微软雅黑" panose="020B0503020204020204" pitchFamily="34" charset="-122"/>
                        </a:rPr>
                        <a:t>到自动关机时间</a:t>
                      </a:r>
                      <a:endParaRPr lang="zh-CN" altLang="en-US" sz="1800" b="1"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63913">
                <a:tc>
                  <a:txBody>
                    <a:bodyPr/>
                    <a:lstStyle/>
                    <a:p>
                      <a:pPr indent="0" algn="ctr">
                        <a:buNone/>
                      </a:pPr>
                      <a:r>
                        <a:rPr lang="zh-CN" sz="18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移动4G</a:t>
                      </a:r>
                      <a:endParaRPr lang="zh-CN" altLang="en-US" sz="18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rowSpan="3">
                  <a:txBody>
                    <a:bodyPr/>
                    <a:lstStyle/>
                    <a:p>
                      <a:pPr indent="0" algn="ctr">
                        <a:buNone/>
                      </a:pPr>
                      <a:r>
                        <a:rPr lang="zh-CN" altLang="en-US"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手表默认状态，不佩戴</a:t>
                      </a:r>
                      <a:endParaRPr lang="en-US" altLang="en-US"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100%</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rPr>
                        <a:t>156H</a:t>
                      </a:r>
                      <a:endParaRPr lang="en-US"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863913">
                <a:tc>
                  <a:txBody>
                    <a:bodyPr/>
                    <a:lstStyle/>
                    <a:p>
                      <a:pPr indent="0" algn="ctr">
                        <a:buNone/>
                      </a:pPr>
                      <a:r>
                        <a:rPr lang="zh-CN" sz="1800" b="0" dirty="0" smtClean="0">
                          <a:solidFill>
                            <a:schemeClr val="bg1"/>
                          </a:solidFill>
                          <a:latin typeface="微软雅黑" panose="020B0503020204020204" pitchFamily="34" charset="-122"/>
                          <a:ea typeface="微软雅黑" panose="020B0503020204020204" pitchFamily="34" charset="-122"/>
                        </a:rPr>
                        <a:t>联通</a:t>
                      </a:r>
                      <a:r>
                        <a:rPr lang="en-US" altLang="zh-CN" sz="1800" b="0" dirty="0" smtClean="0">
                          <a:solidFill>
                            <a:schemeClr val="bg1"/>
                          </a:solidFill>
                          <a:latin typeface="微软雅黑" panose="020B0503020204020204" pitchFamily="34" charset="-122"/>
                          <a:ea typeface="微软雅黑" panose="020B0503020204020204" pitchFamily="34" charset="-122"/>
                        </a:rPr>
                        <a:t>4G</a:t>
                      </a:r>
                      <a:endParaRPr lang="zh-CN"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vMerge="1">
                  <a:txBody>
                    <a:bodyPr/>
                    <a:lstStyle/>
                    <a:p>
                      <a:pPr indent="0" algn="ctr">
                        <a:buNone/>
                      </a:pPr>
                      <a:endParaRPr lang="en-US" altLang="en-US"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100%</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165H</a:t>
                      </a:r>
                      <a:endParaRPr lang="en-US" altLang="en-US"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863913">
                <a:tc>
                  <a:txBody>
                    <a:bodyPr/>
                    <a:lstStyle/>
                    <a:p>
                      <a:pPr indent="0" algn="ctr">
                        <a:buNone/>
                      </a:pPr>
                      <a:r>
                        <a:rPr lang="zh-CN" sz="1800" b="0" dirty="0" smtClean="0">
                          <a:solidFill>
                            <a:schemeClr val="bg1"/>
                          </a:solidFill>
                          <a:latin typeface="微软雅黑" panose="020B0503020204020204" pitchFamily="34" charset="-122"/>
                          <a:ea typeface="微软雅黑" panose="020B0503020204020204" pitchFamily="34" charset="-122"/>
                        </a:rPr>
                        <a:t>电信</a:t>
                      </a:r>
                      <a:r>
                        <a:rPr lang="en-US" altLang="zh-CN" sz="1800" b="0" dirty="0" smtClean="0">
                          <a:solidFill>
                            <a:schemeClr val="bg1"/>
                          </a:solidFill>
                          <a:latin typeface="微软雅黑" panose="020B0503020204020204" pitchFamily="34" charset="-122"/>
                          <a:ea typeface="微软雅黑" panose="020B0503020204020204" pitchFamily="34" charset="-122"/>
                        </a:rPr>
                        <a:t>4G</a:t>
                      </a:r>
                      <a:endParaRPr lang="zh-CN" altLang="en-US" sz="1800" b="0" dirty="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vMerge="1">
                  <a:txBody>
                    <a:bodyPr/>
                    <a:lstStyle/>
                    <a:p>
                      <a:pPr indent="0" algn="ctr">
                        <a:buNone/>
                      </a:pPr>
                      <a:endParaRPr lang="en-US" altLang="en-US"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100%</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sz="1800" b="0">
                          <a:solidFill>
                            <a:schemeClr val="bg1"/>
                          </a:solidFill>
                          <a:latin typeface="微软雅黑" panose="020B0503020204020204" pitchFamily="34" charset="-122"/>
                          <a:ea typeface="微软雅黑" panose="020B0503020204020204" pitchFamily="34" charset="-122"/>
                        </a:rPr>
                        <a:t>/</a:t>
                      </a:r>
                      <a:endParaRPr lang="en-US"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165H</a:t>
                      </a:r>
                      <a:endParaRPr lang="en-US" altLang="en-US"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4" name="文本框 3"/>
          <p:cNvSpPr txBox="1"/>
          <p:nvPr/>
        </p:nvSpPr>
        <p:spPr>
          <a:xfrm>
            <a:off x="271189" y="500108"/>
            <a:ext cx="3275330" cy="400110"/>
          </a:xfrm>
          <a:prstGeom prst="rect">
            <a:avLst/>
          </a:prstGeom>
          <a:noFill/>
        </p:spPr>
        <p:txBody>
          <a:bodyPr wrap="square" rtlCol="0">
            <a:spAutoFit/>
          </a:bodyPr>
          <a:lstStyle/>
          <a:p>
            <a:r>
              <a:rPr lang="zh-CN" altLang="en-US" sz="2000" b="1" dirty="0" smtClean="0">
                <a:solidFill>
                  <a:schemeClr val="bg1"/>
                </a:solidFill>
                <a:effectLst/>
                <a:latin typeface="微软雅黑" panose="020B0503020204020204" pitchFamily="34" charset="-122"/>
                <a:ea typeface="微软雅黑" panose="020B0503020204020204" pitchFamily="34" charset="-122"/>
              </a:rPr>
              <a:t>待机耗电测试数据</a:t>
            </a:r>
            <a:endParaRPr lang="zh-CN" altLang="en-US" sz="2000" b="1" dirty="0">
              <a:solidFill>
                <a:schemeClr val="bg1"/>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41430521"/>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3"/>
          <a:stretch>
            <a:fillRect/>
          </a:stretch>
        </p:blipFill>
        <p:spPr>
          <a:xfrm>
            <a:off x="1198179" y="875881"/>
            <a:ext cx="9869214" cy="5144590"/>
          </a:xfrm>
          <a:prstGeom prst="rect">
            <a:avLst/>
          </a:prstGeom>
        </p:spPr>
      </p:pic>
    </p:spTree>
    <p:extLst>
      <p:ext uri="{BB962C8B-B14F-4D97-AF65-F5344CB8AC3E}">
        <p14:creationId xmlns:p14="http://schemas.microsoft.com/office/powerpoint/2010/main" val="2674512031"/>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3"/>
          <p:cNvSpPr txBox="1"/>
          <p:nvPr/>
        </p:nvSpPr>
        <p:spPr>
          <a:xfrm>
            <a:off x="1420304" y="1772024"/>
            <a:ext cx="9005957" cy="1569660"/>
          </a:xfrm>
          <a:prstGeom prst="rect">
            <a:avLst/>
          </a:prstGeom>
          <a:noFill/>
        </p:spPr>
        <p:txBody>
          <a:bodyPr wrap="square" rtlCol="0">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自检操作方法：</a:t>
            </a:r>
            <a:r>
              <a:rPr lang="zh-CN" altLang="zh-CN"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连续点击绑定二维码</a:t>
            </a:r>
            <a:r>
              <a:rPr lang="en-US" altLang="zh-CN"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7</a:t>
            </a:r>
            <a:r>
              <a:rPr lang="zh-CN" altLang="zh-CN"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次，再长按下方绑定号字母，即可进入自检</a:t>
            </a:r>
            <a:r>
              <a:rPr lang="zh-CN" altLang="zh-CN" b="1"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b="1"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b="1"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打开</a:t>
            </a:r>
            <a:r>
              <a:rPr lang="en-US" altLang="zh-CN" b="1"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ADB</a:t>
            </a:r>
            <a:r>
              <a:rPr lang="zh-CN" altLang="en-US" b="1"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方法：</a:t>
            </a:r>
            <a:r>
              <a:rPr lang="en-US" altLang="zh-CN" sz="2400" b="1" dirty="0">
                <a:solidFill>
                  <a:schemeClr val="bg1"/>
                </a:solidFill>
                <a:latin typeface="微软雅黑" panose="020B0503020204020204" pitchFamily="34" charset="-122"/>
                <a:ea typeface="微软雅黑" panose="020B0503020204020204" pitchFamily="34" charset="-122"/>
              </a:rPr>
              <a:t>*#0769651#*</a:t>
            </a:r>
            <a:endParaRPr lang="en-US" altLang="zh-CN" sz="2400" b="1"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b="1"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532694307"/>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604980" y="2848022"/>
            <a:ext cx="2964273" cy="646331"/>
          </a:xfrm>
          <a:prstGeom prst="rect">
            <a:avLst/>
          </a:prstGeom>
          <a:noFill/>
        </p:spPr>
        <p:txBody>
          <a:bodyPr wrap="none" rtlCol="0">
            <a:spAutoFit/>
          </a:bodyPr>
          <a:lstStyle/>
          <a:p>
            <a:r>
              <a:rPr lang="zh-CN" altLang="en-US" sz="3600" b="1" dirty="0" smtClean="0">
                <a:solidFill>
                  <a:schemeClr val="bg1">
                    <a:lumMod val="85000"/>
                  </a:schemeClr>
                </a:solidFill>
                <a:cs typeface="+mn-ea"/>
                <a:sym typeface="+mn-lt"/>
              </a:rPr>
              <a:t>常见问题说明</a:t>
            </a:r>
            <a:endParaRPr lang="zh-CN" altLang="en-US" sz="3600" b="1" dirty="0">
              <a:solidFill>
                <a:schemeClr val="bg1">
                  <a:lumMod val="85000"/>
                </a:schemeClr>
              </a:solidFill>
              <a:cs typeface="+mn-ea"/>
              <a:sym typeface="+mn-lt"/>
            </a:endParaRPr>
          </a:p>
        </p:txBody>
      </p:sp>
      <p:sp>
        <p:nvSpPr>
          <p:cNvPr id="5" name="文本框 4"/>
          <p:cNvSpPr txBox="1"/>
          <p:nvPr/>
        </p:nvSpPr>
        <p:spPr>
          <a:xfrm>
            <a:off x="5495133" y="1124744"/>
            <a:ext cx="931665" cy="1862048"/>
          </a:xfrm>
          <a:prstGeom prst="rect">
            <a:avLst/>
          </a:prstGeom>
          <a:noFill/>
        </p:spPr>
        <p:txBody>
          <a:bodyPr wrap="none" rtlCol="0">
            <a:spAutoFit/>
          </a:bodyPr>
          <a:lstStyle/>
          <a:p>
            <a:r>
              <a:rPr lang="en-US" altLang="zh-CN" sz="11500" dirty="0">
                <a:solidFill>
                  <a:schemeClr val="bg1">
                    <a:lumMod val="85000"/>
                  </a:schemeClr>
                </a:solidFill>
                <a:cs typeface="+mn-ea"/>
                <a:sym typeface="+mn-lt"/>
              </a:rPr>
              <a:t>4</a:t>
            </a:r>
            <a:endParaRPr lang="zh-CN" altLang="en-US" sz="11500" dirty="0">
              <a:solidFill>
                <a:schemeClr val="bg1">
                  <a:lumMod val="85000"/>
                </a:schemeClr>
              </a:solidFill>
              <a:cs typeface="+mn-ea"/>
              <a:sym typeface="+mn-lt"/>
            </a:endParaRPr>
          </a:p>
        </p:txBody>
      </p:sp>
      <p:pic>
        <p:nvPicPr>
          <p:cNvPr id="6" name="图片 5"/>
          <p:cNvPicPr>
            <a:picLocks noChangeAspect="1"/>
          </p:cNvPicPr>
          <p:nvPr/>
        </p:nvPicPr>
        <p:blipFill rotWithShape="1">
          <a:blip r:embed="rId3" cstate="screen">
            <a:extLst>
              <a:ext uri="{28A0092B-C50C-407E-A947-70E740481C1C}">
                <a14:useLocalDpi xmlns:a14="http://schemas.microsoft.com/office/drawing/2010/main"/>
              </a:ext>
            </a:extLst>
          </a:blip>
          <a:srcRect l="19326" t="36293" r="1428" b="37443"/>
          <a:stretch/>
        </p:blipFill>
        <p:spPr>
          <a:xfrm>
            <a:off x="3469888" y="3494353"/>
            <a:ext cx="5993648" cy="1986454"/>
          </a:xfrm>
          <a:prstGeom prst="rect">
            <a:avLst/>
          </a:prstGeom>
        </p:spPr>
      </p:pic>
    </p:spTree>
    <p:extLst>
      <p:ext uri="{BB962C8B-B14F-4D97-AF65-F5344CB8AC3E}">
        <p14:creationId xmlns:p14="http://schemas.microsoft.com/office/powerpoint/2010/main" val="2296810278"/>
      </p:ext>
    </p:extLst>
  </p:cSld>
  <p:clrMapOvr>
    <a:masterClrMapping/>
  </p:clrMapOvr>
  <p:transition advTm="4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178434" y="85724"/>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20BDB395-DE8B-4AF9-AE0F-508F2D586EB2}"/>
              </a:ext>
            </a:extLst>
          </p:cNvPr>
          <p:cNvSpPr txBox="1"/>
          <p:nvPr/>
        </p:nvSpPr>
        <p:spPr>
          <a:xfrm>
            <a:off x="2108532" y="2703890"/>
            <a:ext cx="5006499" cy="1477328"/>
          </a:xfrm>
          <a:prstGeom prst="rect">
            <a:avLst/>
          </a:prstGeom>
          <a:noFill/>
        </p:spPr>
        <p:txBody>
          <a:bodyPr wrap="none" rtlCol="0" anchor="t">
            <a:spAutoFit/>
          </a:bodyPr>
          <a:lstStyle/>
          <a:p>
            <a:pPr>
              <a:lnSpc>
                <a:spcPct val="150000"/>
              </a:lnSpc>
            </a:pPr>
            <a:r>
              <a:rPr lang="zh-CN" altLang="en-US" sz="6000" b="1" dirty="0">
                <a:solidFill>
                  <a:schemeClr val="bg1"/>
                </a:solidFill>
                <a:latin typeface="微软雅黑" panose="020B0503020204020204" pitchFamily="34" charset="-122"/>
                <a:ea typeface="微软雅黑" panose="020B0503020204020204" pitchFamily="34" charset="-122"/>
                <a:sym typeface="+mn-ea"/>
              </a:rPr>
              <a:t>旋转双摄丨</a:t>
            </a:r>
            <a:r>
              <a:rPr lang="en-US" altLang="zh-CN" sz="6000" b="1" dirty="0" smtClean="0">
                <a:solidFill>
                  <a:schemeClr val="accent4"/>
                </a:solidFill>
                <a:latin typeface="微软雅黑" panose="020B0503020204020204" pitchFamily="34" charset="-122"/>
                <a:ea typeface="微软雅黑" panose="020B0503020204020204" pitchFamily="34" charset="-122"/>
                <a:sym typeface="+mn-ea"/>
              </a:rPr>
              <a:t>Z7</a:t>
            </a:r>
            <a:endParaRPr lang="en-US" altLang="zh-CN" sz="2800" b="1" dirty="0">
              <a:solidFill>
                <a:schemeClr val="bg1"/>
              </a:solidFill>
              <a:latin typeface="微软雅黑" panose="020B0503020204020204" pitchFamily="34" charset="-122"/>
              <a:ea typeface="微软雅黑" panose="020B0503020204020204" pitchFamily="34" charset="-122"/>
              <a:sym typeface="+mn-ea"/>
            </a:endParaRPr>
          </a:p>
        </p:txBody>
      </p:sp>
      <p:grpSp>
        <p:nvGrpSpPr>
          <p:cNvPr id="7" name="组合 6">
            <a:extLst>
              <a:ext uri="{FF2B5EF4-FFF2-40B4-BE49-F238E27FC236}">
                <a16:creationId xmlns:a16="http://schemas.microsoft.com/office/drawing/2014/main" id="{33C1380A-0A9F-4F0E-9E6B-43F72BAD3FC8}"/>
              </a:ext>
            </a:extLst>
          </p:cNvPr>
          <p:cNvGrpSpPr/>
          <p:nvPr/>
        </p:nvGrpSpPr>
        <p:grpSpPr>
          <a:xfrm>
            <a:off x="6987149" y="1292773"/>
            <a:ext cx="5278421" cy="4435367"/>
            <a:chOff x="4991100" y="2370236"/>
            <a:chExt cx="12420600" cy="10656524"/>
          </a:xfrm>
        </p:grpSpPr>
        <p:pic>
          <p:nvPicPr>
            <p:cNvPr id="8" name="图片 7">
              <a:extLst>
                <a:ext uri="{FF2B5EF4-FFF2-40B4-BE49-F238E27FC236}">
                  <a16:creationId xmlns:a16="http://schemas.microsoft.com/office/drawing/2014/main" id="{D2E931BB-0F09-4923-820D-B521D47B31D2}"/>
                </a:ext>
              </a:extLst>
            </p:cNvPr>
            <p:cNvPicPr>
              <a:picLocks noChangeAspect="1"/>
            </p:cNvPicPr>
            <p:nvPr/>
          </p:nvPicPr>
          <p:blipFill rotWithShape="1">
            <a:blip r:embed="rId3"/>
            <a:srcRect l="34738" t="9527" r="35730" b="12778"/>
            <a:stretch/>
          </p:blipFill>
          <p:spPr>
            <a:xfrm>
              <a:off x="4991100" y="2370236"/>
              <a:ext cx="7200900" cy="10656523"/>
            </a:xfrm>
            <a:prstGeom prst="rect">
              <a:avLst/>
            </a:prstGeom>
          </p:spPr>
        </p:pic>
        <p:pic>
          <p:nvPicPr>
            <p:cNvPr id="10" name="图片 9">
              <a:extLst>
                <a:ext uri="{FF2B5EF4-FFF2-40B4-BE49-F238E27FC236}">
                  <a16:creationId xmlns:a16="http://schemas.microsoft.com/office/drawing/2014/main" id="{E0FB9FE1-35BC-49C1-A467-34889091C01B}"/>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imgEffect>
                    </a14:imgLayer>
                  </a14:imgProps>
                </a:ext>
              </a:extLst>
            </a:blip>
            <a:srcRect l="35729" t="13333" r="36146" b="14237"/>
            <a:stretch/>
          </p:blipFill>
          <p:spPr>
            <a:xfrm>
              <a:off x="10363200" y="2816225"/>
              <a:ext cx="7048500" cy="10210535"/>
            </a:xfrm>
            <a:prstGeom prst="rect">
              <a:avLst/>
            </a:prstGeom>
          </p:spPr>
        </p:pic>
      </p:grpSp>
    </p:spTree>
    <p:extLst>
      <p:ext uri="{BB962C8B-B14F-4D97-AF65-F5344CB8AC3E}">
        <p14:creationId xmlns:p14="http://schemas.microsoft.com/office/powerpoint/2010/main" val="1423833064"/>
      </p:ext>
    </p:extLst>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346842" y="569763"/>
            <a:ext cx="10604938" cy="5078313"/>
          </a:xfrm>
          <a:prstGeom prst="rect">
            <a:avLst/>
          </a:prstGeom>
          <a:noFill/>
        </p:spPr>
        <p:txBody>
          <a:bodyPr wrap="square" rtlCol="0">
            <a:spAutoFit/>
          </a:bodyPr>
          <a:lstStyle/>
          <a:p>
            <a:r>
              <a:rPr lang="en-US" altLang="zh-CN" b="1" dirty="0">
                <a:solidFill>
                  <a:schemeClr val="bg1"/>
                </a:solidFill>
                <a:latin typeface="微软雅黑" panose="020B0503020204020204" pitchFamily="34" charset="-122"/>
                <a:ea typeface="微软雅黑" panose="020B0503020204020204" pitchFamily="34" charset="-122"/>
              </a:rPr>
              <a:t>Z7</a:t>
            </a:r>
            <a:r>
              <a:rPr lang="zh-CN" altLang="en-US" b="1" dirty="0">
                <a:solidFill>
                  <a:schemeClr val="bg1"/>
                </a:solidFill>
                <a:latin typeface="微软雅黑" panose="020B0503020204020204" pitchFamily="34" charset="-122"/>
                <a:ea typeface="微软雅黑" panose="020B0503020204020204" pitchFamily="34" charset="-122"/>
              </a:rPr>
              <a:t>手表检测  心率  的原理</a:t>
            </a:r>
            <a:endParaRPr lang="en-US" altLang="zh-CN" b="1"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通过</a:t>
            </a:r>
            <a:r>
              <a:rPr lang="en-US" altLang="zh-CN" dirty="0">
                <a:solidFill>
                  <a:schemeClr val="bg1"/>
                </a:solidFill>
                <a:latin typeface="微软雅黑" panose="020B0503020204020204" pitchFamily="34" charset="-122"/>
                <a:ea typeface="微软雅黑" panose="020B0503020204020204" pitchFamily="34" charset="-122"/>
              </a:rPr>
              <a:t>PPG</a:t>
            </a:r>
            <a:r>
              <a:rPr lang="zh-CN" altLang="en-US" dirty="0">
                <a:solidFill>
                  <a:schemeClr val="bg1"/>
                </a:solidFill>
                <a:latin typeface="微软雅黑" panose="020B0503020204020204" pitchFamily="34" charset="-122"/>
                <a:ea typeface="微软雅黑" panose="020B0503020204020204" pitchFamily="34" charset="-122"/>
              </a:rPr>
              <a:t>信号中绿光信号获取到脉搏波动，并计算</a:t>
            </a:r>
            <a:r>
              <a:rPr lang="en-US" altLang="zh-CN" dirty="0">
                <a:solidFill>
                  <a:schemeClr val="bg1"/>
                </a:solidFill>
                <a:latin typeface="微软雅黑" panose="020B0503020204020204" pitchFamily="34" charset="-122"/>
                <a:ea typeface="微软雅黑" panose="020B0503020204020204" pitchFamily="34" charset="-122"/>
              </a:rPr>
              <a:t>1min</a:t>
            </a:r>
            <a:r>
              <a:rPr lang="zh-CN" altLang="en-US" dirty="0">
                <a:solidFill>
                  <a:schemeClr val="bg1"/>
                </a:solidFill>
                <a:latin typeface="微软雅黑" panose="020B0503020204020204" pitchFamily="34" charset="-122"/>
                <a:ea typeface="微软雅黑" panose="020B0503020204020204" pitchFamily="34" charset="-122"/>
              </a:rPr>
              <a:t>内脉搏波动周期的次数，测量范围</a:t>
            </a:r>
            <a:r>
              <a:rPr lang="en-US" altLang="zh-CN" dirty="0">
                <a:solidFill>
                  <a:schemeClr val="bg1"/>
                </a:solidFill>
                <a:latin typeface="微软雅黑" panose="020B0503020204020204" pitchFamily="34" charset="-122"/>
                <a:ea typeface="微软雅黑" panose="020B0503020204020204" pitchFamily="34" charset="-122"/>
              </a:rPr>
              <a:t>60~240bmp</a:t>
            </a:r>
            <a:r>
              <a:rPr lang="zh-CN" altLang="en-US" dirty="0">
                <a:solidFill>
                  <a:schemeClr val="bg1"/>
                </a:solidFill>
                <a:latin typeface="微软雅黑" panose="020B0503020204020204" pitchFamily="34" charset="-122"/>
                <a:ea typeface="微软雅黑" panose="020B0503020204020204" pitchFamily="34" charset="-122"/>
              </a:rPr>
              <a:t>。</a:t>
            </a:r>
            <a:endParaRPr lang="en-US" altLang="zh-CN" dirty="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en-US" altLang="zh-CN" b="1" dirty="0" smtClean="0">
                <a:solidFill>
                  <a:schemeClr val="bg1"/>
                </a:solidFill>
                <a:latin typeface="微软雅黑" panose="020B0503020204020204" pitchFamily="34" charset="-122"/>
                <a:ea typeface="微软雅黑" panose="020B0503020204020204" pitchFamily="34" charset="-122"/>
              </a:rPr>
              <a:t>Z7</a:t>
            </a:r>
            <a:r>
              <a:rPr lang="zh-CN" altLang="en-US" b="1" dirty="0">
                <a:solidFill>
                  <a:schemeClr val="bg1"/>
                </a:solidFill>
                <a:latin typeface="微软雅黑" panose="020B0503020204020204" pitchFamily="34" charset="-122"/>
                <a:ea typeface="微软雅黑" panose="020B0503020204020204" pitchFamily="34" charset="-122"/>
              </a:rPr>
              <a:t>手表</a:t>
            </a:r>
            <a:r>
              <a:rPr lang="zh-CN" altLang="en-US" b="1" dirty="0" smtClean="0">
                <a:solidFill>
                  <a:schemeClr val="bg1"/>
                </a:solidFill>
                <a:latin typeface="微软雅黑" panose="020B0503020204020204" pitchFamily="34" charset="-122"/>
                <a:ea typeface="微软雅黑" panose="020B0503020204020204" pitchFamily="34" charset="-122"/>
              </a:rPr>
              <a:t>检测  体温  的原理</a:t>
            </a:r>
            <a:endParaRPr lang="en-US" altLang="zh-CN" b="1"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测量原理：小天才自研体温监测算法，通过连续心率监测测量体温变化趋势，测量时会存在一定延时，首次测量会存在一定误差，若持续一段时间体温超过</a:t>
            </a:r>
            <a:r>
              <a:rPr lang="en-US" altLang="zh-CN" dirty="0">
                <a:solidFill>
                  <a:schemeClr val="bg1"/>
                </a:solidFill>
                <a:latin typeface="微软雅黑" panose="020B0503020204020204" pitchFamily="34" charset="-122"/>
                <a:ea typeface="微软雅黑" panose="020B0503020204020204" pitchFamily="34" charset="-122"/>
              </a:rPr>
              <a:t>37.5</a:t>
            </a:r>
            <a:r>
              <a:rPr lang="zh-CN" altLang="en-US" dirty="0">
                <a:solidFill>
                  <a:schemeClr val="bg1"/>
                </a:solidFill>
                <a:latin typeface="微软雅黑" panose="020B0503020204020204" pitchFamily="34" charset="-122"/>
                <a:ea typeface="微软雅黑" panose="020B0503020204020204" pitchFamily="34" charset="-122"/>
              </a:rPr>
              <a:t>则判定为发烧；体温检测算法误差参考</a:t>
            </a:r>
            <a:r>
              <a:rPr lang="en-US" altLang="zh-CN" dirty="0">
                <a:solidFill>
                  <a:schemeClr val="bg1"/>
                </a:solidFill>
                <a:latin typeface="微软雅黑" panose="020B0503020204020204" pitchFamily="34" charset="-122"/>
                <a:ea typeface="微软雅黑" panose="020B0503020204020204" pitchFamily="34" charset="-122"/>
              </a:rPr>
              <a:t>±0.5</a:t>
            </a:r>
            <a:r>
              <a:rPr lang="en-US" altLang="zh-CN" dirty="0" smtClean="0">
                <a:solidFill>
                  <a:schemeClr val="bg1"/>
                </a:solidFill>
                <a:latin typeface="微软雅黑" panose="020B0503020204020204" pitchFamily="34" charset="-122"/>
                <a:ea typeface="微软雅黑" panose="020B0503020204020204" pitchFamily="34" charset="-122"/>
              </a:rPr>
              <a:t>℃</a:t>
            </a:r>
            <a:r>
              <a:rPr lang="zh-CN" altLang="en-US" dirty="0" smtClean="0">
                <a:solidFill>
                  <a:schemeClr val="bg1"/>
                </a:solidFill>
                <a:latin typeface="微软雅黑" panose="020B0503020204020204" pitchFamily="34" charset="-122"/>
                <a:ea typeface="微软雅黑" panose="020B0503020204020204" pitchFamily="34" charset="-122"/>
              </a:rPr>
              <a:t>。</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b="1" dirty="0">
              <a:solidFill>
                <a:schemeClr val="bg1"/>
              </a:solidFill>
              <a:latin typeface="微软雅黑" panose="020B0503020204020204" pitchFamily="34" charset="-122"/>
              <a:ea typeface="微软雅黑" panose="020B0503020204020204" pitchFamily="34" charset="-122"/>
            </a:endParaRPr>
          </a:p>
          <a:p>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en-US" altLang="zh-CN" b="1" dirty="0">
                <a:solidFill>
                  <a:schemeClr val="bg1"/>
                </a:solidFill>
                <a:latin typeface="微软雅黑" panose="020B0503020204020204" pitchFamily="34" charset="-122"/>
                <a:ea typeface="微软雅黑" panose="020B0503020204020204" pitchFamily="34" charset="-122"/>
              </a:rPr>
              <a:t>Z7</a:t>
            </a:r>
            <a:r>
              <a:rPr lang="zh-CN" altLang="en-US" b="1" dirty="0">
                <a:solidFill>
                  <a:schemeClr val="bg1"/>
                </a:solidFill>
                <a:latin typeface="微软雅黑" panose="020B0503020204020204" pitchFamily="34" charset="-122"/>
                <a:ea typeface="微软雅黑" panose="020B0503020204020204" pitchFamily="34" charset="-122"/>
              </a:rPr>
              <a:t>手表检测  心情  的</a:t>
            </a:r>
            <a:r>
              <a:rPr lang="zh-CN" altLang="en-US" b="1" dirty="0" smtClean="0">
                <a:solidFill>
                  <a:schemeClr val="bg1"/>
                </a:solidFill>
                <a:latin typeface="微软雅黑" panose="020B0503020204020204" pitchFamily="34" charset="-122"/>
                <a:ea typeface="微软雅黑" panose="020B0503020204020204" pitchFamily="34" charset="-122"/>
              </a:rPr>
              <a:t>原理</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测量原理：基于</a:t>
            </a:r>
            <a:r>
              <a:rPr lang="en-US" altLang="zh-CN" dirty="0">
                <a:solidFill>
                  <a:schemeClr val="bg1"/>
                </a:solidFill>
                <a:latin typeface="微软雅黑" panose="020B0503020204020204" pitchFamily="34" charset="-122"/>
                <a:ea typeface="微软雅黑" panose="020B0503020204020204" pitchFamily="34" charset="-122"/>
              </a:rPr>
              <a:t>HRV</a:t>
            </a:r>
            <a:r>
              <a:rPr lang="zh-CN" altLang="en-US" dirty="0">
                <a:solidFill>
                  <a:schemeClr val="bg1"/>
                </a:solidFill>
                <a:latin typeface="微软雅黑" panose="020B0503020204020204" pitchFamily="34" charset="-122"/>
                <a:ea typeface="微软雅黑" panose="020B0503020204020204" pitchFamily="34" charset="-122"/>
              </a:rPr>
              <a:t>心率变异性算法  ，将手表检测到的心率数据转换为心情状态；其中心情状态</a:t>
            </a:r>
            <a:r>
              <a:rPr lang="zh-CN" altLang="en-US" dirty="0" smtClean="0">
                <a:solidFill>
                  <a:schemeClr val="bg1"/>
                </a:solidFill>
                <a:latin typeface="微软雅黑" panose="020B0503020204020204" pitchFamily="34" charset="-122"/>
                <a:ea typeface="微软雅黑" panose="020B0503020204020204" pitchFamily="34" charset="-122"/>
              </a:rPr>
              <a:t>区分</a:t>
            </a:r>
            <a:endParaRPr lang="en-US" altLang="zh-CN" dirty="0" smtClean="0">
              <a:solidFill>
                <a:schemeClr val="bg1"/>
              </a:solidFill>
              <a:latin typeface="微软雅黑" panose="020B0503020204020204" pitchFamily="34" charset="-122"/>
              <a:ea typeface="微软雅黑" panose="020B0503020204020204" pitchFamily="34" charset="-122"/>
            </a:endParaRPr>
          </a:p>
          <a:p>
            <a:r>
              <a:rPr lang="zh-CN" altLang="en-US" dirty="0" smtClean="0">
                <a:solidFill>
                  <a:schemeClr val="bg1"/>
                </a:solidFill>
                <a:latin typeface="微软雅黑" panose="020B0503020204020204" pitchFamily="34" charset="-122"/>
                <a:ea typeface="微软雅黑" panose="020B0503020204020204" pitchFamily="34" charset="-122"/>
              </a:rPr>
              <a:t>为</a:t>
            </a:r>
            <a:r>
              <a:rPr lang="zh-CN" altLang="en-US" dirty="0">
                <a:solidFill>
                  <a:schemeClr val="bg1"/>
                </a:solidFill>
                <a:latin typeface="微软雅黑" panose="020B0503020204020204" pitchFamily="34" charset="-122"/>
                <a:ea typeface="微软雅黑" panose="020B0503020204020204" pitchFamily="34" charset="-122"/>
              </a:rPr>
              <a:t>：心情积极、心情正常、心情</a:t>
            </a:r>
            <a:r>
              <a:rPr lang="zh-CN" altLang="en-US" dirty="0" smtClean="0">
                <a:solidFill>
                  <a:schemeClr val="bg1"/>
                </a:solidFill>
                <a:latin typeface="微软雅黑" panose="020B0503020204020204" pitchFamily="34" charset="-122"/>
                <a:ea typeface="微软雅黑" panose="020B0503020204020204" pitchFamily="34" charset="-122"/>
              </a:rPr>
              <a:t>一般。</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endParaRPr lang="en-US" altLang="zh-CN" b="1" dirty="0">
              <a:solidFill>
                <a:schemeClr val="bg1"/>
              </a:solidFill>
              <a:latin typeface="微软雅黑" panose="020B0503020204020204" pitchFamily="34" charset="-122"/>
              <a:ea typeface="微软雅黑" panose="020B0503020204020204" pitchFamily="34" charset="-122"/>
            </a:endParaRPr>
          </a:p>
          <a:p>
            <a:r>
              <a:rPr lang="en-US" altLang="zh-CN" b="1" dirty="0">
                <a:solidFill>
                  <a:schemeClr val="bg1"/>
                </a:solidFill>
                <a:latin typeface="微软雅黑" panose="020B0503020204020204" pitchFamily="34" charset="-122"/>
                <a:ea typeface="微软雅黑" panose="020B0503020204020204" pitchFamily="34" charset="-122"/>
              </a:rPr>
              <a:t>Z7</a:t>
            </a:r>
            <a:r>
              <a:rPr lang="zh-CN" altLang="en-US" b="1" dirty="0">
                <a:solidFill>
                  <a:schemeClr val="bg1"/>
                </a:solidFill>
                <a:latin typeface="微软雅黑" panose="020B0503020204020204" pitchFamily="34" charset="-122"/>
                <a:ea typeface="微软雅黑" panose="020B0503020204020204" pitchFamily="34" charset="-122"/>
              </a:rPr>
              <a:t>手表检测  血氧  的</a:t>
            </a:r>
            <a:r>
              <a:rPr lang="zh-CN" altLang="en-US" b="1" dirty="0" smtClean="0">
                <a:solidFill>
                  <a:schemeClr val="bg1"/>
                </a:solidFill>
                <a:latin typeface="微软雅黑" panose="020B0503020204020204" pitchFamily="34" charset="-122"/>
                <a:ea typeface="微软雅黑" panose="020B0503020204020204" pitchFamily="34" charset="-122"/>
              </a:rPr>
              <a:t>原理</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通过</a:t>
            </a:r>
            <a:r>
              <a:rPr lang="en-US" altLang="zh-CN" dirty="0">
                <a:solidFill>
                  <a:schemeClr val="bg1"/>
                </a:solidFill>
                <a:latin typeface="微软雅黑" panose="020B0503020204020204" pitchFamily="34" charset="-122"/>
                <a:ea typeface="微软雅黑" panose="020B0503020204020204" pitchFamily="34" charset="-122"/>
              </a:rPr>
              <a:t>PPG</a:t>
            </a:r>
            <a:r>
              <a:rPr lang="zh-CN" altLang="en-US" dirty="0">
                <a:solidFill>
                  <a:schemeClr val="bg1"/>
                </a:solidFill>
                <a:latin typeface="微软雅黑" panose="020B0503020204020204" pitchFamily="34" charset="-122"/>
                <a:ea typeface="微软雅黑" panose="020B0503020204020204" pitchFamily="34" charset="-122"/>
              </a:rPr>
              <a:t>信号中红光和红外光信号获取到动脉血管中含氧血红蛋白含量占比含量。</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16146756"/>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483476" y="548742"/>
            <a:ext cx="10047889" cy="5632311"/>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运动时心率过高会提示家长吗？具体显示是怎样的</a:t>
            </a:r>
            <a:r>
              <a:rPr lang="zh-CN" altLang="en-US" b="1" dirty="0" smtClean="0">
                <a:solidFill>
                  <a:schemeClr val="bg1"/>
                </a:solidFill>
                <a:latin typeface="微软雅黑" panose="020B0503020204020204" pitchFamily="34" charset="-122"/>
                <a:ea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smtClean="0">
                <a:solidFill>
                  <a:schemeClr val="bg1"/>
                </a:solidFill>
                <a:latin typeface="微软雅黑" panose="020B0503020204020204" pitchFamily="34" charset="-122"/>
                <a:ea typeface="微软雅黑" panose="020B0503020204020204" pitchFamily="34" charset="-122"/>
              </a:rPr>
              <a:t>运动</a:t>
            </a:r>
            <a:r>
              <a:rPr lang="zh-CN" altLang="en-US" dirty="0">
                <a:solidFill>
                  <a:schemeClr val="bg1"/>
                </a:solidFill>
                <a:latin typeface="微软雅黑" panose="020B0503020204020204" pitchFamily="34" charset="-122"/>
                <a:ea typeface="微软雅黑" panose="020B0503020204020204" pitchFamily="34" charset="-122"/>
              </a:rPr>
              <a:t>时心率过高会提醒家长。默认运动高心率提醒阈值</a:t>
            </a:r>
            <a:r>
              <a:rPr lang="en-US" altLang="zh-CN" dirty="0">
                <a:solidFill>
                  <a:schemeClr val="bg1"/>
                </a:solidFill>
                <a:latin typeface="微软雅黑" panose="020B0503020204020204" pitchFamily="34" charset="-122"/>
                <a:ea typeface="微软雅黑" panose="020B0503020204020204" pitchFamily="34" charset="-122"/>
              </a:rPr>
              <a:t>190</a:t>
            </a:r>
            <a:r>
              <a:rPr lang="zh-CN" altLang="en-US" dirty="0">
                <a:solidFill>
                  <a:schemeClr val="bg1"/>
                </a:solidFill>
                <a:latin typeface="微软雅黑" panose="020B0503020204020204" pitchFamily="34" charset="-122"/>
                <a:ea typeface="微软雅黑" panose="020B0503020204020204" pitchFamily="34" charset="-122"/>
              </a:rPr>
              <a:t>（家长可修改），当孩子运动时心率超过阈值，则会提醒孩子结束运动，同时也会提醒家长该</a:t>
            </a:r>
            <a:r>
              <a:rPr lang="zh-CN" altLang="en-US" dirty="0" smtClean="0">
                <a:solidFill>
                  <a:schemeClr val="bg1"/>
                </a:solidFill>
                <a:latin typeface="微软雅黑" panose="020B0503020204020204" pitchFamily="34" charset="-122"/>
                <a:ea typeface="微软雅黑" panose="020B0503020204020204" pitchFamily="34" charset="-122"/>
              </a:rPr>
              <a:t>信息。</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b="1" dirty="0">
                <a:solidFill>
                  <a:schemeClr val="bg1"/>
                </a:solidFill>
                <a:latin typeface="微软雅黑" panose="020B0503020204020204" pitchFamily="34" charset="-122"/>
                <a:ea typeface="微软雅黑" panose="020B0503020204020204" pitchFamily="34" charset="-122"/>
              </a:rPr>
              <a:t>绿灯什么时候亮</a:t>
            </a:r>
            <a:r>
              <a:rPr lang="en-US" altLang="zh-CN" b="1" dirty="0">
                <a:solidFill>
                  <a:schemeClr val="bg1"/>
                </a:solidFill>
                <a:latin typeface="微软雅黑" panose="020B0503020204020204" pitchFamily="34" charset="-122"/>
                <a:ea typeface="微软雅黑" panose="020B0503020204020204" pitchFamily="34" charset="-122"/>
              </a:rPr>
              <a:t>/</a:t>
            </a:r>
            <a:r>
              <a:rPr lang="zh-CN" altLang="en-US" b="1" dirty="0">
                <a:solidFill>
                  <a:schemeClr val="bg1"/>
                </a:solidFill>
                <a:latin typeface="微软雅黑" panose="020B0503020204020204" pitchFamily="34" charset="-122"/>
                <a:ea typeface="微软雅黑" panose="020B0503020204020204" pitchFamily="34" charset="-122"/>
              </a:rPr>
              <a:t>熄灭（具体时间）？对人体的伤害是否符合标准</a:t>
            </a:r>
            <a:r>
              <a:rPr lang="zh-CN" altLang="en-US" b="1" dirty="0" smtClean="0">
                <a:solidFill>
                  <a:schemeClr val="bg1"/>
                </a:solidFill>
                <a:latin typeface="微软雅黑" panose="020B0503020204020204" pitchFamily="34" charset="-122"/>
                <a:ea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绿灯在佩戴后</a:t>
            </a:r>
            <a:r>
              <a:rPr lang="en-US" altLang="zh-CN" dirty="0">
                <a:solidFill>
                  <a:schemeClr val="bg1"/>
                </a:solidFill>
                <a:latin typeface="微软雅黑" panose="020B0503020204020204" pitchFamily="34" charset="-122"/>
                <a:ea typeface="微软雅黑" panose="020B0503020204020204" pitchFamily="34" charset="-122"/>
              </a:rPr>
              <a:t>20s</a:t>
            </a:r>
            <a:r>
              <a:rPr lang="zh-CN" altLang="en-US" dirty="0">
                <a:solidFill>
                  <a:schemeClr val="bg1"/>
                </a:solidFill>
                <a:latin typeface="微软雅黑" panose="020B0503020204020204" pitchFamily="34" charset="-122"/>
                <a:ea typeface="微软雅黑" panose="020B0503020204020204" pitchFamily="34" charset="-122"/>
              </a:rPr>
              <a:t>以后会亮，摘下手表</a:t>
            </a:r>
            <a:r>
              <a:rPr lang="en-US" altLang="zh-CN" dirty="0">
                <a:solidFill>
                  <a:schemeClr val="bg1"/>
                </a:solidFill>
                <a:latin typeface="微软雅黑" panose="020B0503020204020204" pitchFamily="34" charset="-122"/>
                <a:ea typeface="微软雅黑" panose="020B0503020204020204" pitchFamily="34" charset="-122"/>
              </a:rPr>
              <a:t>5s</a:t>
            </a:r>
            <a:r>
              <a:rPr lang="zh-CN" altLang="en-US" dirty="0">
                <a:solidFill>
                  <a:schemeClr val="bg1"/>
                </a:solidFill>
                <a:latin typeface="微软雅黑" panose="020B0503020204020204" pitchFamily="34" charset="-122"/>
                <a:ea typeface="微软雅黑" panose="020B0503020204020204" pitchFamily="34" charset="-122"/>
              </a:rPr>
              <a:t>内熄灭。对人体无危害，已经过了光学危害相关的</a:t>
            </a:r>
            <a:r>
              <a:rPr lang="zh-CN" altLang="en-US" dirty="0" smtClean="0">
                <a:solidFill>
                  <a:schemeClr val="bg1"/>
                </a:solidFill>
                <a:latin typeface="微软雅黑" panose="020B0503020204020204" pitchFamily="34" charset="-122"/>
                <a:ea typeface="微软雅黑" panose="020B0503020204020204" pitchFamily="34" charset="-122"/>
              </a:rPr>
              <a:t>标准。</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b="1" dirty="0">
                <a:solidFill>
                  <a:schemeClr val="bg1"/>
                </a:solidFill>
                <a:latin typeface="微软雅黑" panose="020B0503020204020204" pitchFamily="34" charset="-122"/>
                <a:ea typeface="微软雅黑" panose="020B0503020204020204" pitchFamily="34" charset="-122"/>
              </a:rPr>
              <a:t>定位会具体到某栋楼某层吗？不是有高精准定位</a:t>
            </a:r>
            <a:r>
              <a:rPr lang="en-US" altLang="zh-CN" b="1" dirty="0" smtClean="0">
                <a:solidFill>
                  <a:schemeClr val="bg1"/>
                </a:solidFill>
                <a:latin typeface="微软雅黑" panose="020B0503020204020204" pitchFamily="34" charset="-122"/>
                <a:ea typeface="微软雅黑" panose="020B0503020204020204" pitchFamily="34" charset="-122"/>
              </a:rPr>
              <a:t>?</a:t>
            </a:r>
          </a:p>
          <a:p>
            <a:r>
              <a:rPr lang="en-US" altLang="zh-CN" dirty="0">
                <a:solidFill>
                  <a:schemeClr val="bg1"/>
                </a:solidFill>
                <a:latin typeface="微软雅黑" panose="020B0503020204020204" pitchFamily="34" charset="-122"/>
                <a:ea typeface="微软雅黑" panose="020B0503020204020204" pitchFamily="34" charset="-122"/>
              </a:rPr>
              <a:t>Z7</a:t>
            </a:r>
            <a:r>
              <a:rPr lang="zh-CN" altLang="en-US" dirty="0">
                <a:solidFill>
                  <a:schemeClr val="bg1"/>
                </a:solidFill>
                <a:latin typeface="微软雅黑" panose="020B0503020204020204" pitchFamily="34" charset="-122"/>
                <a:ea typeface="微软雅黑" panose="020B0503020204020204" pitchFamily="34" charset="-122"/>
              </a:rPr>
              <a:t>新增独立高精度低功耗</a:t>
            </a:r>
            <a:r>
              <a:rPr lang="en-US" altLang="zh-CN" dirty="0">
                <a:solidFill>
                  <a:schemeClr val="bg1"/>
                </a:solidFill>
                <a:latin typeface="微软雅黑" panose="020B0503020204020204" pitchFamily="34" charset="-122"/>
                <a:ea typeface="微软雅黑" panose="020B0503020204020204" pitchFamily="34" charset="-122"/>
              </a:rPr>
              <a:t>GPS</a:t>
            </a:r>
            <a:r>
              <a:rPr lang="zh-CN" altLang="en-US" dirty="0">
                <a:solidFill>
                  <a:schemeClr val="bg1"/>
                </a:solidFill>
                <a:latin typeface="微软雅黑" panose="020B0503020204020204" pitchFamily="34" charset="-122"/>
                <a:ea typeface="微软雅黑" panose="020B0503020204020204" pitchFamily="34" charset="-122"/>
              </a:rPr>
              <a:t>，室外精准度提高；硬件无气压计，无法实现任意区域的楼层</a:t>
            </a:r>
            <a:r>
              <a:rPr lang="zh-CN" altLang="en-US" dirty="0" smtClean="0">
                <a:solidFill>
                  <a:schemeClr val="bg1"/>
                </a:solidFill>
                <a:latin typeface="微软雅黑" panose="020B0503020204020204" pitchFamily="34" charset="-122"/>
                <a:ea typeface="微软雅黑" panose="020B0503020204020204" pitchFamily="34" charset="-122"/>
              </a:rPr>
              <a:t>定位。</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b="1" dirty="0">
                <a:solidFill>
                  <a:schemeClr val="bg1"/>
                </a:solidFill>
                <a:latin typeface="微软雅黑" panose="020B0503020204020204" pitchFamily="34" charset="-122"/>
                <a:ea typeface="微软雅黑" panose="020B0503020204020204" pitchFamily="34" charset="-122"/>
              </a:rPr>
              <a:t>佩戴检测是否可以开关</a:t>
            </a:r>
            <a:r>
              <a:rPr lang="zh-CN" altLang="en-US" b="1" dirty="0" smtClean="0">
                <a:solidFill>
                  <a:schemeClr val="bg1"/>
                </a:solidFill>
                <a:latin typeface="微软雅黑" panose="020B0503020204020204" pitchFamily="34" charset="-122"/>
                <a:ea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佩戴状态作为定位界面关键状态之一，无法</a:t>
            </a:r>
            <a:r>
              <a:rPr lang="zh-CN" altLang="en-US" dirty="0" smtClean="0">
                <a:solidFill>
                  <a:schemeClr val="bg1"/>
                </a:solidFill>
                <a:latin typeface="微软雅黑" panose="020B0503020204020204" pitchFamily="34" charset="-122"/>
                <a:ea typeface="微软雅黑" panose="020B0503020204020204" pitchFamily="34" charset="-122"/>
              </a:rPr>
              <a:t>关闭。</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b="1" dirty="0">
                <a:solidFill>
                  <a:schemeClr val="bg1"/>
                </a:solidFill>
                <a:latin typeface="微软雅黑" panose="020B0503020204020204" pitchFamily="34" charset="-122"/>
                <a:ea typeface="微软雅黑" panose="020B0503020204020204" pitchFamily="34" charset="-122"/>
              </a:rPr>
              <a:t>表粒出厂有赠送吗</a:t>
            </a:r>
            <a:r>
              <a:rPr lang="zh-CN" altLang="en-US" b="1" dirty="0" smtClean="0">
                <a:solidFill>
                  <a:schemeClr val="bg1"/>
                </a:solidFill>
                <a:latin typeface="微软雅黑" panose="020B0503020204020204" pitchFamily="34" charset="-122"/>
                <a:ea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出厂会赠送</a:t>
            </a:r>
            <a:r>
              <a:rPr lang="en-US" altLang="zh-CN" dirty="0">
                <a:solidFill>
                  <a:schemeClr val="bg1"/>
                </a:solidFill>
                <a:latin typeface="微软雅黑" panose="020B0503020204020204" pitchFamily="34" charset="-122"/>
                <a:ea typeface="微软雅黑" panose="020B0503020204020204" pitchFamily="34" charset="-122"/>
              </a:rPr>
              <a:t>2</a:t>
            </a:r>
            <a:r>
              <a:rPr lang="zh-CN" altLang="en-US" dirty="0">
                <a:solidFill>
                  <a:schemeClr val="bg1"/>
                </a:solidFill>
                <a:latin typeface="微软雅黑" panose="020B0503020204020204" pitchFamily="34" charset="-122"/>
                <a:ea typeface="微软雅黑" panose="020B0503020204020204" pitchFamily="34" charset="-122"/>
              </a:rPr>
              <a:t>粒表</a:t>
            </a:r>
            <a:r>
              <a:rPr lang="zh-CN" altLang="en-US" dirty="0" smtClean="0">
                <a:solidFill>
                  <a:schemeClr val="bg1"/>
                </a:solidFill>
                <a:latin typeface="微软雅黑" panose="020B0503020204020204" pitchFamily="34" charset="-122"/>
                <a:ea typeface="微软雅黑" panose="020B0503020204020204" pitchFamily="34" charset="-122"/>
              </a:rPr>
              <a:t>粒。</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09442347"/>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357352" y="500108"/>
            <a:ext cx="10520855" cy="5078313"/>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是否支持人脸解锁、锁屏密码、截屏功能</a:t>
            </a:r>
            <a:r>
              <a:rPr lang="zh-CN" altLang="en-US" b="1" dirty="0" smtClean="0">
                <a:solidFill>
                  <a:schemeClr val="bg1"/>
                </a:solidFill>
                <a:latin typeface="微软雅黑" panose="020B0503020204020204" pitchFamily="34" charset="-122"/>
                <a:ea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支持人脸解锁、密码解锁、截屏</a:t>
            </a:r>
            <a:r>
              <a:rPr lang="zh-CN" altLang="en-US" dirty="0" smtClean="0">
                <a:solidFill>
                  <a:schemeClr val="bg1"/>
                </a:solidFill>
                <a:latin typeface="微软雅黑" panose="020B0503020204020204" pitchFamily="34" charset="-122"/>
                <a:ea typeface="微软雅黑" panose="020B0503020204020204" pitchFamily="34" charset="-122"/>
              </a:rPr>
              <a:t>功能。</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r>
              <a:rPr lang="en-US" altLang="zh-CN" b="1" dirty="0">
                <a:solidFill>
                  <a:schemeClr val="bg1"/>
                </a:solidFill>
                <a:latin typeface="微软雅黑" panose="020B0503020204020204" pitchFamily="34" charset="-122"/>
                <a:ea typeface="微软雅黑" panose="020B0503020204020204" pitchFamily="34" charset="-122"/>
              </a:rPr>
              <a:t>Z7</a:t>
            </a:r>
            <a:r>
              <a:rPr lang="zh-CN" altLang="en-US" b="1" dirty="0">
                <a:solidFill>
                  <a:schemeClr val="bg1"/>
                </a:solidFill>
                <a:latin typeface="微软雅黑" panose="020B0503020204020204" pitchFamily="34" charset="-122"/>
                <a:ea typeface="微软雅黑" panose="020B0503020204020204" pitchFamily="34" charset="-122"/>
              </a:rPr>
              <a:t>是否有快充，充满电（</a:t>
            </a:r>
            <a:r>
              <a:rPr lang="en-US" altLang="zh-CN" b="1" dirty="0">
                <a:solidFill>
                  <a:schemeClr val="bg1"/>
                </a:solidFill>
                <a:latin typeface="微软雅黑" panose="020B0503020204020204" pitchFamily="34" charset="-122"/>
                <a:ea typeface="微软雅黑" panose="020B0503020204020204" pitchFamily="34" charset="-122"/>
              </a:rPr>
              <a:t>100%</a:t>
            </a:r>
            <a:r>
              <a:rPr lang="zh-CN" altLang="en-US" b="1" dirty="0">
                <a:solidFill>
                  <a:schemeClr val="bg1"/>
                </a:solidFill>
                <a:latin typeface="微软雅黑" panose="020B0503020204020204" pitchFamily="34" charset="-122"/>
                <a:ea typeface="微软雅黑" panose="020B0503020204020204" pitchFamily="34" charset="-122"/>
              </a:rPr>
              <a:t>）需要多久</a:t>
            </a:r>
            <a:r>
              <a:rPr lang="zh-CN" altLang="en-US" b="1" dirty="0" smtClean="0">
                <a:solidFill>
                  <a:schemeClr val="bg1"/>
                </a:solidFill>
                <a:latin typeface="微软雅黑" panose="020B0503020204020204" pitchFamily="34" charset="-122"/>
                <a:ea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en-US" altLang="zh-CN" dirty="0">
                <a:solidFill>
                  <a:schemeClr val="bg1"/>
                </a:solidFill>
                <a:latin typeface="微软雅黑" panose="020B0503020204020204" pitchFamily="34" charset="-122"/>
                <a:ea typeface="微软雅黑" panose="020B0503020204020204" pitchFamily="34" charset="-122"/>
              </a:rPr>
              <a:t>Z7</a:t>
            </a:r>
            <a:r>
              <a:rPr lang="zh-CN" altLang="en-US" dirty="0">
                <a:solidFill>
                  <a:schemeClr val="bg1"/>
                </a:solidFill>
                <a:latin typeface="微软雅黑" panose="020B0503020204020204" pitchFamily="34" charset="-122"/>
                <a:ea typeface="微软雅黑" panose="020B0503020204020204" pitchFamily="34" charset="-122"/>
              </a:rPr>
              <a:t>不支持快充，从关机到充满电</a:t>
            </a:r>
            <a:r>
              <a:rPr lang="en-US" altLang="zh-CN" dirty="0">
                <a:solidFill>
                  <a:schemeClr val="bg1"/>
                </a:solidFill>
                <a:latin typeface="微软雅黑" panose="020B0503020204020204" pitchFamily="34" charset="-122"/>
                <a:ea typeface="微软雅黑" panose="020B0503020204020204" pitchFamily="34" charset="-122"/>
              </a:rPr>
              <a:t>1h40min</a:t>
            </a:r>
            <a:r>
              <a:rPr lang="zh-CN" altLang="en-US" dirty="0" smtClean="0">
                <a:solidFill>
                  <a:schemeClr val="bg1"/>
                </a:solidFill>
                <a:latin typeface="微软雅黑" panose="020B0503020204020204" pitchFamily="34" charset="-122"/>
                <a:ea typeface="微软雅黑" panose="020B0503020204020204" pitchFamily="34" charset="-122"/>
              </a:rPr>
              <a:t>左右。</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r>
              <a:rPr lang="en-US" altLang="zh-CN" b="1" dirty="0">
                <a:solidFill>
                  <a:schemeClr val="bg1"/>
                </a:solidFill>
                <a:latin typeface="微软雅黑" panose="020B0503020204020204" pitchFamily="34" charset="-122"/>
                <a:ea typeface="微软雅黑" panose="020B0503020204020204" pitchFamily="34" charset="-122"/>
              </a:rPr>
              <a:t>Z7</a:t>
            </a:r>
            <a:r>
              <a:rPr lang="zh-CN" altLang="en-US" b="1" dirty="0">
                <a:solidFill>
                  <a:schemeClr val="bg1"/>
                </a:solidFill>
                <a:latin typeface="微软雅黑" panose="020B0503020204020204" pitchFamily="34" charset="-122"/>
                <a:ea typeface="微软雅黑" panose="020B0503020204020204" pitchFamily="34" charset="-122"/>
              </a:rPr>
              <a:t>开启高精准度轨迹，一天耗电是百分之多少</a:t>
            </a:r>
            <a:r>
              <a:rPr lang="zh-CN" altLang="en-US" b="1" dirty="0" smtClean="0">
                <a:solidFill>
                  <a:schemeClr val="bg1"/>
                </a:solidFill>
                <a:latin typeface="微软雅黑" panose="020B0503020204020204" pitchFamily="34" charset="-122"/>
                <a:ea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仅开启高精度轨迹功能，不进行其他任何功能操作，手表一天耗电预估</a:t>
            </a:r>
            <a:r>
              <a:rPr lang="en-US" altLang="zh-CN" dirty="0">
                <a:solidFill>
                  <a:schemeClr val="bg1"/>
                </a:solidFill>
                <a:latin typeface="微软雅黑" panose="020B0503020204020204" pitchFamily="34" charset="-122"/>
                <a:ea typeface="微软雅黑" panose="020B0503020204020204" pitchFamily="34" charset="-122"/>
              </a:rPr>
              <a:t>12%</a:t>
            </a:r>
            <a:r>
              <a:rPr lang="zh-CN" altLang="en-US" dirty="0" smtClean="0">
                <a:solidFill>
                  <a:schemeClr val="bg1"/>
                </a:solidFill>
                <a:latin typeface="微软雅黑" panose="020B0503020204020204" pitchFamily="34" charset="-122"/>
                <a:ea typeface="微软雅黑" panose="020B0503020204020204" pitchFamily="34" charset="-122"/>
              </a:rPr>
              <a:t>左右。</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r>
              <a:rPr lang="zh-CN" altLang="en-US" b="1" dirty="0">
                <a:solidFill>
                  <a:schemeClr val="bg1"/>
                </a:solidFill>
                <a:latin typeface="微软雅黑" panose="020B0503020204020204" pitchFamily="34" charset="-122"/>
                <a:ea typeface="微软雅黑" panose="020B0503020204020204" pitchFamily="34" charset="-122"/>
              </a:rPr>
              <a:t>全天体温及心率变化检测</a:t>
            </a:r>
            <a:r>
              <a:rPr lang="zh-CN" altLang="en-US" b="1" dirty="0" smtClean="0">
                <a:solidFill>
                  <a:schemeClr val="bg1"/>
                </a:solidFill>
                <a:latin typeface="微软雅黑" panose="020B0503020204020204" pitchFamily="34" charset="-122"/>
                <a:ea typeface="微软雅黑" panose="020B0503020204020204" pitchFamily="34" charset="-122"/>
              </a:rPr>
              <a:t>记录，在</a:t>
            </a:r>
            <a:r>
              <a:rPr lang="zh-CN" altLang="en-US" b="1" dirty="0">
                <a:solidFill>
                  <a:schemeClr val="bg1"/>
                </a:solidFill>
                <a:latin typeface="微软雅黑" panose="020B0503020204020204" pitchFamily="34" charset="-122"/>
                <a:ea typeface="微软雅黑" panose="020B0503020204020204" pitchFamily="34" charset="-122"/>
              </a:rPr>
              <a:t>家长</a:t>
            </a:r>
            <a:r>
              <a:rPr lang="en-US" altLang="zh-CN" b="1" dirty="0">
                <a:solidFill>
                  <a:schemeClr val="bg1"/>
                </a:solidFill>
                <a:latin typeface="微软雅黑" panose="020B0503020204020204" pitchFamily="34" charset="-122"/>
                <a:ea typeface="微软雅黑" panose="020B0503020204020204" pitchFamily="34" charset="-122"/>
              </a:rPr>
              <a:t>APP</a:t>
            </a:r>
            <a:r>
              <a:rPr lang="zh-CN" altLang="en-US" b="1" dirty="0">
                <a:solidFill>
                  <a:schemeClr val="bg1"/>
                </a:solidFill>
                <a:latin typeface="微软雅黑" panose="020B0503020204020204" pitchFamily="34" charset="-122"/>
                <a:ea typeface="微软雅黑" panose="020B0503020204020204" pitchFamily="34" charset="-122"/>
              </a:rPr>
              <a:t>端可以保存多久？是否支持导出</a:t>
            </a:r>
            <a:r>
              <a:rPr lang="zh-CN" altLang="en-US" b="1" dirty="0" smtClean="0">
                <a:solidFill>
                  <a:schemeClr val="bg1"/>
                </a:solidFill>
                <a:latin typeface="微软雅黑" panose="020B0503020204020204" pitchFamily="34" charset="-122"/>
                <a:ea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全天体温、心情数据，用户可查阅最近</a:t>
            </a:r>
            <a:r>
              <a:rPr lang="en-US" altLang="zh-CN" dirty="0">
                <a:solidFill>
                  <a:schemeClr val="bg1"/>
                </a:solidFill>
                <a:latin typeface="微软雅黑" panose="020B0503020204020204" pitchFamily="34" charset="-122"/>
                <a:ea typeface="微软雅黑" panose="020B0503020204020204" pitchFamily="34" charset="-122"/>
              </a:rPr>
              <a:t>7</a:t>
            </a:r>
            <a:r>
              <a:rPr lang="zh-CN" altLang="en-US" dirty="0">
                <a:solidFill>
                  <a:schemeClr val="bg1"/>
                </a:solidFill>
                <a:latin typeface="微软雅黑" panose="020B0503020204020204" pitchFamily="34" charset="-122"/>
                <a:ea typeface="微软雅黑" panose="020B0503020204020204" pitchFamily="34" charset="-122"/>
              </a:rPr>
              <a:t>日数据，不可</a:t>
            </a:r>
            <a:r>
              <a:rPr lang="zh-CN" altLang="en-US" dirty="0" smtClean="0">
                <a:solidFill>
                  <a:schemeClr val="bg1"/>
                </a:solidFill>
                <a:latin typeface="微软雅黑" panose="020B0503020204020204" pitchFamily="34" charset="-122"/>
                <a:ea typeface="微软雅黑" panose="020B0503020204020204" pitchFamily="34" charset="-122"/>
              </a:rPr>
              <a:t>导出。</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r>
              <a:rPr lang="en-US" altLang="zh-CN" b="1" dirty="0">
                <a:solidFill>
                  <a:schemeClr val="bg1"/>
                </a:solidFill>
                <a:latin typeface="微软雅黑" panose="020B0503020204020204" pitchFamily="34" charset="-122"/>
                <a:ea typeface="微软雅黑" panose="020B0503020204020204" pitchFamily="34" charset="-122"/>
              </a:rPr>
              <a:t>APP</a:t>
            </a:r>
            <a:r>
              <a:rPr lang="zh-CN" altLang="en-US" b="1" dirty="0">
                <a:solidFill>
                  <a:schemeClr val="bg1"/>
                </a:solidFill>
                <a:latin typeface="微软雅黑" panose="020B0503020204020204" pitchFamily="34" charset="-122"/>
                <a:ea typeface="微软雅黑" panose="020B0503020204020204" pitchFamily="34" charset="-122"/>
              </a:rPr>
              <a:t>端是否会增加运动功能和健康检测的开关</a:t>
            </a:r>
            <a:r>
              <a:rPr lang="zh-CN" altLang="en-US" b="1" dirty="0" smtClean="0">
                <a:solidFill>
                  <a:schemeClr val="bg1"/>
                </a:solidFill>
                <a:latin typeface="微软雅黑" panose="020B0503020204020204" pitchFamily="34" charset="-122"/>
                <a:ea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健康监测（体温、心率、血氧）、运动功能，未设置单独功能</a:t>
            </a:r>
            <a:r>
              <a:rPr lang="zh-CN" altLang="en-US" dirty="0" smtClean="0">
                <a:solidFill>
                  <a:schemeClr val="bg1"/>
                </a:solidFill>
                <a:latin typeface="微软雅黑" panose="020B0503020204020204" pitchFamily="34" charset="-122"/>
                <a:ea typeface="微软雅黑" panose="020B0503020204020204" pitchFamily="34" charset="-122"/>
              </a:rPr>
              <a:t>开关。</a:t>
            </a:r>
            <a:endParaRPr lang="en-US" altLang="zh-CN"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85292874"/>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273268" y="578672"/>
            <a:ext cx="10888718" cy="5262979"/>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手表机身</a:t>
            </a:r>
            <a:r>
              <a:rPr lang="en-US" altLang="zh-CN" b="1" dirty="0">
                <a:solidFill>
                  <a:schemeClr val="bg1"/>
                </a:solidFill>
                <a:latin typeface="微软雅黑" panose="020B0503020204020204" pitchFamily="34" charset="-122"/>
                <a:ea typeface="微软雅黑" panose="020B0503020204020204" pitchFamily="34" charset="-122"/>
              </a:rPr>
              <a:t>3</a:t>
            </a:r>
            <a:r>
              <a:rPr lang="zh-CN" altLang="en-US" b="1" dirty="0">
                <a:solidFill>
                  <a:schemeClr val="bg1"/>
                </a:solidFill>
                <a:latin typeface="微软雅黑" panose="020B0503020204020204" pitchFamily="34" charset="-122"/>
                <a:ea typeface="微软雅黑" panose="020B0503020204020204" pitchFamily="34" charset="-122"/>
              </a:rPr>
              <a:t>个灯分别是做什么的？颜色对应的是什么意思</a:t>
            </a:r>
            <a:r>
              <a:rPr lang="zh-CN" altLang="en-US" b="1" dirty="0" smtClean="0">
                <a:solidFill>
                  <a:schemeClr val="bg1"/>
                </a:solidFill>
                <a:latin typeface="微软雅黑" panose="020B0503020204020204" pitchFamily="34" charset="-122"/>
                <a:ea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中间是灯，两侧是不会发光的接收器。中间的灯，绿色用来检测心率，红色用来检测血</a:t>
            </a:r>
            <a:r>
              <a:rPr lang="zh-CN" altLang="en-US" dirty="0" smtClean="0">
                <a:solidFill>
                  <a:schemeClr val="bg1"/>
                </a:solidFill>
                <a:latin typeface="微软雅黑" panose="020B0503020204020204" pitchFamily="34" charset="-122"/>
                <a:ea typeface="微软雅黑" panose="020B0503020204020204" pitchFamily="34" charset="-122"/>
              </a:rPr>
              <a:t>氧。</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r>
              <a:rPr lang="zh-CN" altLang="en-US" b="1" dirty="0">
                <a:solidFill>
                  <a:schemeClr val="bg1"/>
                </a:solidFill>
                <a:latin typeface="微软雅黑" panose="020B0503020204020204" pitchFamily="34" charset="-122"/>
                <a:ea typeface="微软雅黑" panose="020B0503020204020204" pitchFamily="34" charset="-122"/>
              </a:rPr>
              <a:t>手表翻转后会影响运动和健康检测吗</a:t>
            </a:r>
            <a:r>
              <a:rPr lang="zh-CN" altLang="en-US" b="1" dirty="0" smtClean="0">
                <a:solidFill>
                  <a:schemeClr val="bg1"/>
                </a:solidFill>
                <a:latin typeface="微软雅黑" panose="020B0503020204020204" pitchFamily="34" charset="-122"/>
                <a:ea typeface="微软雅黑" panose="020B0503020204020204" pitchFamily="34" charset="-122"/>
              </a:rPr>
              <a:t>？</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翻转后不进行运动健康检测，但是仰卧起坐、跳绳和跑步还可以使用</a:t>
            </a:r>
            <a:r>
              <a:rPr lang="zh-CN" altLang="en-US" dirty="0" smtClean="0">
                <a:solidFill>
                  <a:schemeClr val="bg1"/>
                </a:solidFill>
                <a:latin typeface="微软雅黑" panose="020B0503020204020204" pitchFamily="34" charset="-122"/>
                <a:ea typeface="微软雅黑" panose="020B0503020204020204" pitchFamily="34" charset="-122"/>
              </a:rPr>
              <a:t>。</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endParaRPr lang="en-US" altLang="zh-CN" dirty="0" smtClean="0">
              <a:solidFill>
                <a:schemeClr val="bg1"/>
              </a:solidFill>
              <a:latin typeface="微软雅黑" panose="020B0503020204020204" pitchFamily="34" charset="-122"/>
              <a:ea typeface="微软雅黑" panose="020B0503020204020204" pitchFamily="34" charset="-122"/>
            </a:endParaRPr>
          </a:p>
          <a:p>
            <a:r>
              <a:rPr lang="zh-CN" altLang="en-US" b="1" dirty="0">
                <a:solidFill>
                  <a:schemeClr val="bg1"/>
                </a:solidFill>
                <a:latin typeface="微软雅黑" panose="020B0503020204020204" pitchFamily="34" charset="-122"/>
                <a:ea typeface="微软雅黑" panose="020B0503020204020204" pitchFamily="34" charset="-122"/>
              </a:rPr>
              <a:t>底部亮灯如果一定想关闭，怎么关？</a:t>
            </a:r>
            <a:endParaRPr lang="en-US" altLang="zh-CN" b="1"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通过“家长</a:t>
            </a:r>
            <a:r>
              <a:rPr lang="en-US" altLang="zh-CN" dirty="0">
                <a:solidFill>
                  <a:schemeClr val="bg1"/>
                </a:solidFill>
                <a:latin typeface="微软雅黑" panose="020B0503020204020204" pitchFamily="34" charset="-122"/>
                <a:ea typeface="微软雅黑" panose="020B0503020204020204" pitchFamily="34" charset="-122"/>
              </a:rPr>
              <a:t>APP-</a:t>
            </a:r>
            <a:r>
              <a:rPr lang="zh-CN" altLang="en-US" dirty="0">
                <a:solidFill>
                  <a:schemeClr val="bg1"/>
                </a:solidFill>
                <a:latin typeface="微软雅黑" panose="020B0503020204020204" pitchFamily="34" charset="-122"/>
                <a:ea typeface="微软雅黑" panose="020B0503020204020204" pitchFamily="34" charset="-122"/>
              </a:rPr>
              <a:t>更多</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手表设置</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心率监测”系统开关，可直接关闭</a:t>
            </a:r>
            <a:r>
              <a:rPr lang="en-US" altLang="zh-CN" dirty="0">
                <a:solidFill>
                  <a:schemeClr val="bg1"/>
                </a:solidFill>
                <a:latin typeface="微软雅黑" panose="020B0503020204020204" pitchFamily="34" charset="-122"/>
                <a:ea typeface="微软雅黑" panose="020B0503020204020204" pitchFamily="34" charset="-122"/>
              </a:rPr>
              <a:t>PPG</a:t>
            </a:r>
            <a:r>
              <a:rPr lang="zh-CN" altLang="en-US" dirty="0">
                <a:solidFill>
                  <a:schemeClr val="bg1"/>
                </a:solidFill>
                <a:latin typeface="微软雅黑" panose="020B0503020204020204" pitchFamily="34" charset="-122"/>
                <a:ea typeface="微软雅黑" panose="020B0503020204020204" pitchFamily="34" charset="-122"/>
              </a:rPr>
              <a:t>传感器，手表底部灯光将关闭</a:t>
            </a:r>
            <a:r>
              <a:rPr lang="zh-CN" altLang="en-US" dirty="0" smtClean="0">
                <a:solidFill>
                  <a:schemeClr val="bg1"/>
                </a:solidFill>
                <a:latin typeface="微软雅黑" panose="020B0503020204020204" pitchFamily="34" charset="-122"/>
                <a:ea typeface="微软雅黑" panose="020B0503020204020204" pitchFamily="34" charset="-122"/>
              </a:rPr>
              <a:t>。</a:t>
            </a:r>
            <a:endParaRPr lang="en-US" altLang="zh-CN" dirty="0" smtClean="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b="1" dirty="0" smtClean="0">
                <a:solidFill>
                  <a:schemeClr val="bg1"/>
                </a:solidFill>
                <a:latin typeface="微软雅黑" panose="020B0503020204020204" pitchFamily="34" charset="-122"/>
                <a:ea typeface="微软雅黑" panose="020B0503020204020204" pitchFamily="34" charset="-122"/>
              </a:rPr>
              <a:t>视频通话时长是多少？</a:t>
            </a:r>
            <a:endParaRPr lang="en-US" altLang="zh-CN" b="1" dirty="0" smtClean="0">
              <a:solidFill>
                <a:schemeClr val="bg1"/>
              </a:solidFill>
              <a:latin typeface="微软雅黑" panose="020B0503020204020204" pitchFamily="34" charset="-122"/>
              <a:ea typeface="微软雅黑" panose="020B0503020204020204" pitchFamily="34" charset="-122"/>
            </a:endParaRPr>
          </a:p>
          <a:p>
            <a:r>
              <a:rPr lang="zh-CN" altLang="en-US" sz="2000" dirty="0">
                <a:solidFill>
                  <a:schemeClr val="bg1"/>
                </a:solidFill>
              </a:rPr>
              <a:t>视频通话前摄场景：手表温度</a:t>
            </a:r>
            <a:r>
              <a:rPr lang="en-US" altLang="zh-CN" sz="2000" dirty="0">
                <a:solidFill>
                  <a:schemeClr val="bg1"/>
                </a:solidFill>
              </a:rPr>
              <a:t>26°</a:t>
            </a:r>
            <a:r>
              <a:rPr lang="zh-CN" altLang="en-US" sz="2000" dirty="0">
                <a:solidFill>
                  <a:schemeClr val="bg1"/>
                </a:solidFill>
              </a:rPr>
              <a:t>、环境温度</a:t>
            </a:r>
            <a:r>
              <a:rPr lang="en-US" altLang="zh-CN" sz="2000" dirty="0">
                <a:solidFill>
                  <a:schemeClr val="bg1"/>
                </a:solidFill>
              </a:rPr>
              <a:t>26°</a:t>
            </a:r>
            <a:r>
              <a:rPr lang="zh-CN" altLang="en-US" sz="2000" dirty="0">
                <a:solidFill>
                  <a:schemeClr val="bg1"/>
                </a:solidFill>
              </a:rPr>
              <a:t>时理想通话时长</a:t>
            </a:r>
            <a:br>
              <a:rPr lang="zh-CN" altLang="en-US" sz="2000" dirty="0">
                <a:solidFill>
                  <a:schemeClr val="bg1"/>
                </a:solidFill>
              </a:rPr>
            </a:br>
            <a:r>
              <a:rPr lang="zh-CN" altLang="en-US" sz="2000" dirty="0">
                <a:solidFill>
                  <a:schemeClr val="bg1"/>
                </a:solidFill>
              </a:rPr>
              <a:t>移动、联通、电信</a:t>
            </a:r>
            <a:r>
              <a:rPr lang="en-US" altLang="zh-CN" sz="2000" dirty="0">
                <a:solidFill>
                  <a:schemeClr val="bg1"/>
                </a:solidFill>
              </a:rPr>
              <a:t>4G</a:t>
            </a:r>
            <a:r>
              <a:rPr lang="zh-CN" altLang="en-US" sz="2000" dirty="0">
                <a:solidFill>
                  <a:schemeClr val="bg1"/>
                </a:solidFill>
              </a:rPr>
              <a:t>网络状态下</a:t>
            </a:r>
            <a:r>
              <a:rPr lang="en-US" altLang="zh-CN" sz="2000" dirty="0">
                <a:solidFill>
                  <a:schemeClr val="bg1"/>
                </a:solidFill>
              </a:rPr>
              <a:t>25</a:t>
            </a:r>
            <a:r>
              <a:rPr lang="zh-CN" altLang="en-US" sz="2000" dirty="0">
                <a:solidFill>
                  <a:schemeClr val="bg1"/>
                </a:solidFill>
              </a:rPr>
              <a:t>分钟左右；</a:t>
            </a:r>
            <a:r>
              <a:rPr lang="en-US" altLang="zh-CN" sz="2000" dirty="0" err="1">
                <a:solidFill>
                  <a:schemeClr val="bg1"/>
                </a:solidFill>
              </a:rPr>
              <a:t>WiFi</a:t>
            </a:r>
            <a:r>
              <a:rPr lang="zh-CN" altLang="en-US" sz="2000" dirty="0">
                <a:solidFill>
                  <a:schemeClr val="bg1"/>
                </a:solidFill>
              </a:rPr>
              <a:t>状态下</a:t>
            </a:r>
            <a:r>
              <a:rPr lang="en-US" altLang="zh-CN" sz="2000" dirty="0">
                <a:solidFill>
                  <a:schemeClr val="bg1"/>
                </a:solidFill>
              </a:rPr>
              <a:t>60</a:t>
            </a:r>
            <a:r>
              <a:rPr lang="zh-CN" altLang="en-US" sz="2000" dirty="0" smtClean="0">
                <a:solidFill>
                  <a:schemeClr val="bg1"/>
                </a:solidFill>
              </a:rPr>
              <a:t>分钟（</a:t>
            </a:r>
            <a:r>
              <a:rPr lang="en-US" altLang="zh-CN" sz="2000" dirty="0" smtClean="0">
                <a:solidFill>
                  <a:schemeClr val="bg1"/>
                </a:solidFill>
              </a:rPr>
              <a:t>60</a:t>
            </a:r>
            <a:r>
              <a:rPr lang="zh-CN" altLang="en-US" sz="2000" dirty="0" smtClean="0">
                <a:solidFill>
                  <a:schemeClr val="bg1"/>
                </a:solidFill>
              </a:rPr>
              <a:t>分以上没有测试）</a:t>
            </a:r>
            <a:r>
              <a:rPr lang="zh-CN" altLang="en-US" sz="2000" dirty="0">
                <a:solidFill>
                  <a:schemeClr val="bg1"/>
                </a:solidFill>
              </a:rPr>
              <a:t/>
            </a:r>
            <a:br>
              <a:rPr lang="zh-CN" altLang="en-US" sz="2000" dirty="0">
                <a:solidFill>
                  <a:schemeClr val="bg1"/>
                </a:solidFill>
              </a:rPr>
            </a:br>
            <a:r>
              <a:rPr lang="zh-CN" altLang="en-US" sz="2000" dirty="0">
                <a:solidFill>
                  <a:schemeClr val="bg1"/>
                </a:solidFill>
              </a:rPr>
              <a:t>视频通话双摄同开场景：手表温度</a:t>
            </a:r>
            <a:r>
              <a:rPr lang="en-US" altLang="zh-CN" sz="2000" dirty="0">
                <a:solidFill>
                  <a:schemeClr val="bg1"/>
                </a:solidFill>
              </a:rPr>
              <a:t>26°</a:t>
            </a:r>
            <a:r>
              <a:rPr lang="zh-CN" altLang="en-US" sz="2000" dirty="0">
                <a:solidFill>
                  <a:schemeClr val="bg1"/>
                </a:solidFill>
              </a:rPr>
              <a:t>、环境温度</a:t>
            </a:r>
            <a:r>
              <a:rPr lang="en-US" altLang="zh-CN" sz="2000" dirty="0">
                <a:solidFill>
                  <a:schemeClr val="bg1"/>
                </a:solidFill>
              </a:rPr>
              <a:t>26°</a:t>
            </a:r>
            <a:r>
              <a:rPr lang="zh-CN" altLang="en-US" sz="2000" dirty="0">
                <a:solidFill>
                  <a:schemeClr val="bg1"/>
                </a:solidFill>
              </a:rPr>
              <a:t>时理想通话时长</a:t>
            </a:r>
            <a:br>
              <a:rPr lang="zh-CN" altLang="en-US" sz="2000" dirty="0">
                <a:solidFill>
                  <a:schemeClr val="bg1"/>
                </a:solidFill>
              </a:rPr>
            </a:br>
            <a:r>
              <a:rPr lang="zh-CN" altLang="en-US" sz="2000" dirty="0">
                <a:solidFill>
                  <a:schemeClr val="bg1"/>
                </a:solidFill>
              </a:rPr>
              <a:t>移动、联通、电信</a:t>
            </a:r>
            <a:r>
              <a:rPr lang="en-US" altLang="zh-CN" sz="2000" dirty="0">
                <a:solidFill>
                  <a:schemeClr val="bg1"/>
                </a:solidFill>
              </a:rPr>
              <a:t>4G</a:t>
            </a:r>
            <a:r>
              <a:rPr lang="zh-CN" altLang="en-US" sz="2000" dirty="0">
                <a:solidFill>
                  <a:schemeClr val="bg1"/>
                </a:solidFill>
              </a:rPr>
              <a:t>网络状态下</a:t>
            </a:r>
            <a:r>
              <a:rPr lang="en-US" altLang="zh-CN" sz="2000" dirty="0">
                <a:solidFill>
                  <a:schemeClr val="bg1"/>
                </a:solidFill>
              </a:rPr>
              <a:t>15</a:t>
            </a:r>
            <a:r>
              <a:rPr lang="zh-CN" altLang="en-US" sz="2000" dirty="0">
                <a:solidFill>
                  <a:schemeClr val="bg1"/>
                </a:solidFill>
              </a:rPr>
              <a:t>分钟左右；</a:t>
            </a:r>
            <a:r>
              <a:rPr lang="en-US" altLang="zh-CN" sz="2000" dirty="0" err="1">
                <a:solidFill>
                  <a:schemeClr val="bg1"/>
                </a:solidFill>
              </a:rPr>
              <a:t>WiFi</a:t>
            </a:r>
            <a:r>
              <a:rPr lang="zh-CN" altLang="en-US" sz="2000" dirty="0">
                <a:solidFill>
                  <a:schemeClr val="bg1"/>
                </a:solidFill>
              </a:rPr>
              <a:t>状态下</a:t>
            </a:r>
            <a:r>
              <a:rPr lang="en-US" altLang="zh-CN" sz="2000" dirty="0">
                <a:solidFill>
                  <a:schemeClr val="bg1"/>
                </a:solidFill>
              </a:rPr>
              <a:t>20</a:t>
            </a:r>
            <a:r>
              <a:rPr lang="zh-CN" altLang="en-US" sz="2000" dirty="0" smtClean="0">
                <a:solidFill>
                  <a:schemeClr val="bg1"/>
                </a:solidFill>
              </a:rPr>
              <a:t>分钟（</a:t>
            </a:r>
            <a:r>
              <a:rPr lang="en-US" altLang="zh-CN" sz="2000" dirty="0" smtClean="0">
                <a:solidFill>
                  <a:schemeClr val="bg1"/>
                </a:solidFill>
              </a:rPr>
              <a:t>20</a:t>
            </a:r>
            <a:r>
              <a:rPr lang="zh-CN" altLang="en-US" sz="2000" dirty="0" smtClean="0">
                <a:solidFill>
                  <a:schemeClr val="bg1"/>
                </a:solidFill>
              </a:rPr>
              <a:t>分以上没有测试）</a:t>
            </a:r>
            <a:endParaRPr lang="en-US" altLang="zh-CN" sz="2000" b="1" dirty="0" smtClean="0">
              <a:solidFill>
                <a:schemeClr val="bg1"/>
              </a:solidFill>
              <a:latin typeface="微软雅黑" panose="020B0503020204020204" pitchFamily="34" charset="-122"/>
              <a:ea typeface="微软雅黑" panose="020B0503020204020204" pitchFamily="34" charset="-122"/>
            </a:endParaRPr>
          </a:p>
          <a:p>
            <a:endParaRPr lang="en-US" altLang="zh-CN" sz="2000" dirty="0">
              <a:solidFill>
                <a:schemeClr val="bg1"/>
              </a:solidFill>
              <a:latin typeface="微软雅黑" panose="020B0503020204020204" pitchFamily="34" charset="-122"/>
              <a:ea typeface="微软雅黑" panose="020B0503020204020204" pitchFamily="34" charset="-122"/>
            </a:endParaRPr>
          </a:p>
          <a:p>
            <a:endParaRPr lang="en-US" altLang="zh-CN" sz="2000" dirty="0" smtClean="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43976443"/>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15470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098" name="Picture 2" descr="F:\工作文件\工作文件\2021年\I25\产品介绍\II25-配色渲染.9999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4223" y="585787"/>
            <a:ext cx="9598387" cy="5931861"/>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rcRect r="87234" b="2083"/>
          <a:stretch>
            <a:fillRect/>
          </a:stretch>
        </p:blipFill>
        <p:spPr>
          <a:xfrm>
            <a:off x="10595610" y="0"/>
            <a:ext cx="1556385" cy="6715125"/>
          </a:xfrm>
          <a:prstGeom prst="rect">
            <a:avLst/>
          </a:prstGeom>
        </p:spPr>
      </p:pic>
      <p:sp>
        <p:nvSpPr>
          <p:cNvPr id="3" name="文本框 2"/>
          <p:cNvSpPr txBox="1"/>
          <p:nvPr/>
        </p:nvSpPr>
        <p:spPr>
          <a:xfrm>
            <a:off x="2410373" y="5275403"/>
            <a:ext cx="1481959"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 皓月银  </a:t>
            </a:r>
          </a:p>
        </p:txBody>
      </p:sp>
      <p:sp>
        <p:nvSpPr>
          <p:cNvPr id="4" name="文本框 3"/>
          <p:cNvSpPr txBox="1"/>
          <p:nvPr/>
        </p:nvSpPr>
        <p:spPr>
          <a:xfrm>
            <a:off x="7199587" y="5275403"/>
            <a:ext cx="1292772" cy="461665"/>
          </a:xfrm>
          <a:prstGeom prst="rect">
            <a:avLst/>
          </a:prstGeom>
          <a:noFill/>
        </p:spPr>
        <p:txBody>
          <a:bodyPr wrap="square" rtlCol="0">
            <a:spAutoFit/>
          </a:bodyPr>
          <a:lstStyle/>
          <a:p>
            <a:r>
              <a:rPr lang="zh-CN" altLang="en-US" sz="2400" b="1" dirty="0">
                <a:solidFill>
                  <a:srgbClr val="262626"/>
                </a:solidFill>
                <a:latin typeface="微软雅黑" panose="020B0503020204020204" pitchFamily="34" charset="-122"/>
                <a:ea typeface="微软雅黑" panose="020B0503020204020204" pitchFamily="34" charset="-122"/>
              </a:rPr>
              <a:t>洛神</a:t>
            </a:r>
            <a:r>
              <a:rPr lang="zh-CN" altLang="en-US" sz="2400" b="1" dirty="0" smtClean="0">
                <a:solidFill>
                  <a:srgbClr val="262626"/>
                </a:solidFill>
                <a:latin typeface="微软雅黑" panose="020B0503020204020204" pitchFamily="34" charset="-122"/>
                <a:ea typeface="微软雅黑" panose="020B0503020204020204" pitchFamily="34" charset="-122"/>
              </a:rPr>
              <a:t>朱</a:t>
            </a:r>
            <a:r>
              <a:rPr lang="zh-CN" altLang="en-US" sz="2400" b="1" dirty="0">
                <a:solidFill>
                  <a:srgbClr val="262626"/>
                </a:solidFill>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392691172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圆角矩形 5"/>
          <p:cNvSpPr/>
          <p:nvPr/>
        </p:nvSpPr>
        <p:spPr>
          <a:xfrm>
            <a:off x="207645" y="100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334645" y="227965"/>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194" name="Picture 2" descr="F:\工作文件\工作文件\2021年\I25\产品介绍\i25最终版文件\i25最终版文件\功能.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7671" y="886087"/>
            <a:ext cx="2360784" cy="5333096"/>
          </a:xfrm>
          <a:prstGeom prst="rect">
            <a:avLst/>
          </a:prstGeom>
          <a:noFill/>
          <a:extLst>
            <a:ext uri="{909E8E84-426E-40DD-AFC4-6F175D3DCCD1}">
              <a14:hiddenFill xmlns:a14="http://schemas.microsoft.com/office/drawing/2010/main">
                <a:solidFill>
                  <a:srgbClr val="FFFFFF"/>
                </a:solidFill>
              </a14:hiddenFill>
            </a:ext>
          </a:extLst>
        </p:spPr>
      </p:pic>
      <p:pic>
        <p:nvPicPr>
          <p:cNvPr id="8195" name="Picture 3" descr="F:\工作文件\工作文件\2021年\I25\产品介绍\i25最终版文件\i25最终版文件\默认男生.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485764" y="816610"/>
            <a:ext cx="2385504" cy="5402573"/>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F:\工作文件\工作文件\2021年\I25\产品介绍\i25最终版文件\i25最终版文件\默认女生.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742666" y="816610"/>
            <a:ext cx="2391539" cy="540257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680210" y="503379"/>
            <a:ext cx="7744614" cy="461665"/>
          </a:xfrm>
          <a:prstGeom prst="rect">
            <a:avLst/>
          </a:prstGeom>
          <a:noFill/>
        </p:spPr>
        <p:txBody>
          <a:bodyPr wrap="square" rtlCol="0">
            <a:spAutoFit/>
          </a:bodyPr>
          <a:lstStyle/>
          <a:p>
            <a:r>
              <a:rPr lang="zh-CN" altLang="en-US" sz="2400" b="1" dirty="0" smtClean="0">
                <a:solidFill>
                  <a:schemeClr val="bg1"/>
                </a:solidFill>
                <a:latin typeface="微软雅黑" pitchFamily="34" charset="-122"/>
                <a:ea typeface="微软雅黑" pitchFamily="34" charset="-122"/>
              </a:rPr>
              <a:t>酷炫的表盘配合机身的整体设计，让手表更加酷炫</a:t>
            </a:r>
            <a:endParaRPr lang="zh-CN" altLang="en-US" sz="24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6864307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223475" y="500108"/>
            <a:ext cx="6599182" cy="5232202"/>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主机：</a:t>
            </a:r>
            <a:endParaRPr lang="en-US" altLang="zh-CN" sz="2400" dirty="0">
              <a:solidFill>
                <a:schemeClr val="bg1"/>
              </a:solidFill>
              <a:latin typeface="微软雅黑" panose="020B0503020204020204" pitchFamily="34" charset="-122"/>
              <a:ea typeface="微软雅黑" panose="020B0503020204020204" pitchFamily="34" charset="-122"/>
            </a:endParaRPr>
          </a:p>
          <a:p>
            <a:endParaRPr lang="en-US" altLang="zh-CN" sz="2400" dirty="0">
              <a:solidFill>
                <a:schemeClr val="bg1"/>
              </a:solidFill>
              <a:latin typeface="微软雅黑" panose="020B0503020204020204" pitchFamily="34" charset="-122"/>
              <a:ea typeface="微软雅黑" panose="020B0503020204020204" pitchFamily="34" charset="-122"/>
            </a:endParaRPr>
          </a:p>
          <a:p>
            <a:r>
              <a:rPr lang="en-US" altLang="zh-CN" sz="1600" dirty="0">
                <a:solidFill>
                  <a:schemeClr val="bg1"/>
                </a:solidFill>
                <a:latin typeface="微软雅黑" panose="020B0503020204020204" pitchFamily="34" charset="-122"/>
                <a:ea typeface="微软雅黑" panose="020B0503020204020204" pitchFamily="34" charset="-122"/>
              </a:rPr>
              <a:t>1</a:t>
            </a:r>
            <a:r>
              <a:rPr lang="zh-CN" altLang="en-US" sz="1600" dirty="0">
                <a:solidFill>
                  <a:schemeClr val="bg1"/>
                </a:solidFill>
                <a:latin typeface="微软雅黑" panose="020B0503020204020204" pitchFamily="34" charset="-122"/>
                <a:ea typeface="微软雅黑" panose="020B0503020204020204" pitchFamily="34" charset="-122"/>
              </a:rPr>
              <a:t>、</a:t>
            </a:r>
            <a:r>
              <a:rPr lang="zh-CN" altLang="en-US" sz="1600" b="1" dirty="0">
                <a:solidFill>
                  <a:srgbClr val="FF0000"/>
                </a:solidFill>
                <a:latin typeface="微软雅黑" panose="020B0503020204020204" pitchFamily="34" charset="-122"/>
                <a:ea typeface="微软雅黑" panose="020B0503020204020204" pitchFamily="34" charset="-122"/>
              </a:rPr>
              <a:t>业内首创</a:t>
            </a:r>
            <a:r>
              <a:rPr lang="en-US" altLang="zh-CN" sz="1600" b="1" dirty="0">
                <a:solidFill>
                  <a:srgbClr val="FF0000"/>
                </a:solidFill>
                <a:latin typeface="微软雅黑" panose="020B0503020204020204" pitchFamily="34" charset="-122"/>
                <a:ea typeface="微软雅黑" panose="020B0503020204020204" pitchFamily="34" charset="-122"/>
              </a:rPr>
              <a:t>TPU</a:t>
            </a:r>
            <a:r>
              <a:rPr lang="zh-CN" altLang="en-US" sz="1600" b="1" dirty="0">
                <a:solidFill>
                  <a:srgbClr val="FF0000"/>
                </a:solidFill>
                <a:latin typeface="微软雅黑" panose="020B0503020204020204" pitchFamily="34" charset="-122"/>
                <a:ea typeface="微软雅黑" panose="020B0503020204020204" pitchFamily="34" charset="-122"/>
              </a:rPr>
              <a:t>涂装工艺</a:t>
            </a:r>
            <a:r>
              <a:rPr lang="zh-CN" altLang="en-US" sz="1600" dirty="0" smtClean="0">
                <a:solidFill>
                  <a:schemeClr val="bg1"/>
                </a:solidFill>
                <a:latin typeface="微软雅黑" panose="020B0503020204020204" pitchFamily="34" charset="-122"/>
                <a:ea typeface="微软雅黑" panose="020B0503020204020204" pitchFamily="34" charset="-122"/>
              </a:rPr>
              <a:t>，突破</a:t>
            </a:r>
            <a:r>
              <a:rPr lang="zh-CN" altLang="en-US" sz="1600" dirty="0">
                <a:solidFill>
                  <a:schemeClr val="bg1"/>
                </a:solidFill>
                <a:latin typeface="微软雅黑" panose="020B0503020204020204" pitchFamily="34" charset="-122"/>
                <a:ea typeface="微软雅黑" panose="020B0503020204020204" pitchFamily="34" charset="-122"/>
              </a:rPr>
              <a:t>表身</a:t>
            </a:r>
            <a:r>
              <a:rPr lang="en-US" altLang="zh-CN" sz="1600" dirty="0">
                <a:solidFill>
                  <a:schemeClr val="bg1"/>
                </a:solidFill>
                <a:latin typeface="微软雅黑" panose="020B0503020204020204" pitchFamily="34" charset="-122"/>
                <a:ea typeface="微软雅黑" panose="020B0503020204020204" pitchFamily="34" charset="-122"/>
              </a:rPr>
              <a:t>TPU</a:t>
            </a:r>
            <a:r>
              <a:rPr lang="zh-CN" altLang="en-US" sz="1600" dirty="0">
                <a:solidFill>
                  <a:schemeClr val="bg1"/>
                </a:solidFill>
                <a:latin typeface="微软雅黑" panose="020B0503020204020204" pitchFamily="34" charset="-122"/>
                <a:ea typeface="微软雅黑" panose="020B0503020204020204" pitchFamily="34" charset="-122"/>
              </a:rPr>
              <a:t>质感限制，不仅保留了机身良好的防护性、抗冲击性，也让产品更有价值感。</a:t>
            </a:r>
            <a:endParaRPr lang="en-US" altLang="zh-CN" sz="1600" dirty="0">
              <a:solidFill>
                <a:schemeClr val="bg1"/>
              </a:solidFill>
              <a:latin typeface="微软雅黑" panose="020B0503020204020204" pitchFamily="34" charset="-122"/>
              <a:ea typeface="微软雅黑" panose="020B0503020204020204" pitchFamily="34" charset="-122"/>
            </a:endParaRPr>
          </a:p>
          <a:p>
            <a:endParaRPr lang="en-US" altLang="zh-CN" sz="1600" dirty="0">
              <a:solidFill>
                <a:schemeClr val="bg1"/>
              </a:solidFill>
              <a:latin typeface="微软雅黑" panose="020B0503020204020204" pitchFamily="34" charset="-122"/>
              <a:ea typeface="微软雅黑" panose="020B0503020204020204" pitchFamily="34" charset="-122"/>
            </a:endParaRPr>
          </a:p>
          <a:p>
            <a:r>
              <a:rPr lang="en-US" altLang="zh-CN" sz="1600" dirty="0">
                <a:solidFill>
                  <a:schemeClr val="bg1"/>
                </a:solidFill>
                <a:latin typeface="微软雅黑" panose="020B0503020204020204" pitchFamily="34" charset="-122"/>
                <a:ea typeface="微软雅黑" panose="020B0503020204020204" pitchFamily="34" charset="-122"/>
              </a:rPr>
              <a:t>2</a:t>
            </a:r>
            <a:r>
              <a:rPr lang="zh-CN" altLang="en-US" sz="1600" dirty="0">
                <a:solidFill>
                  <a:schemeClr val="bg1"/>
                </a:solidFill>
                <a:latin typeface="微软雅黑" panose="020B0503020204020204" pitchFamily="34" charset="-122"/>
                <a:ea typeface="微软雅黑" panose="020B0503020204020204" pitchFamily="34" charset="-122"/>
              </a:rPr>
              <a:t>、全新的</a:t>
            </a:r>
            <a:r>
              <a:rPr lang="en-US" altLang="zh-CN" sz="1600" dirty="0">
                <a:solidFill>
                  <a:schemeClr val="bg1"/>
                </a:solidFill>
                <a:latin typeface="微软雅黑" panose="020B0503020204020204" pitchFamily="34" charset="-122"/>
                <a:ea typeface="微软雅黑" panose="020B0503020204020204" pitchFamily="34" charset="-122"/>
              </a:rPr>
              <a:t>TPU</a:t>
            </a:r>
            <a:r>
              <a:rPr lang="zh-CN" altLang="en-US" sz="1600" dirty="0">
                <a:solidFill>
                  <a:schemeClr val="bg1"/>
                </a:solidFill>
                <a:latin typeface="微软雅黑" panose="020B0503020204020204" pitchFamily="34" charset="-122"/>
                <a:ea typeface="微软雅黑" panose="020B0503020204020204" pitchFamily="34" charset="-122"/>
              </a:rPr>
              <a:t>涂装工艺具有良好的</a:t>
            </a:r>
            <a:r>
              <a:rPr lang="zh-CN" altLang="en-US" sz="1600" b="1" dirty="0">
                <a:solidFill>
                  <a:srgbClr val="FF0000"/>
                </a:solidFill>
                <a:latin typeface="微软雅黑" panose="020B0503020204020204" pitchFamily="34" charset="-122"/>
                <a:ea typeface="微软雅黑" panose="020B0503020204020204" pitchFamily="34" charset="-122"/>
              </a:rPr>
              <a:t>耐磨，抗脏污效果</a:t>
            </a:r>
            <a:r>
              <a:rPr lang="zh-CN" altLang="en-US" sz="1600" dirty="0">
                <a:solidFill>
                  <a:schemeClr val="bg1"/>
                </a:solidFill>
                <a:latin typeface="微软雅黑" panose="020B0503020204020204" pitchFamily="34" charset="-122"/>
                <a:ea typeface="微软雅黑" panose="020B0503020204020204" pitchFamily="34" charset="-122"/>
              </a:rPr>
              <a:t>，经得起儿童各种生活场景中的考验。</a:t>
            </a:r>
            <a:endParaRPr lang="en-US" altLang="zh-CN" sz="1600" dirty="0">
              <a:solidFill>
                <a:schemeClr val="bg1"/>
              </a:solidFill>
              <a:latin typeface="微软雅黑" panose="020B0503020204020204" pitchFamily="34" charset="-122"/>
              <a:ea typeface="微软雅黑" panose="020B0503020204020204" pitchFamily="34" charset="-122"/>
            </a:endParaRPr>
          </a:p>
          <a:p>
            <a:endParaRPr lang="en-US" altLang="zh-CN" sz="1600" dirty="0">
              <a:solidFill>
                <a:schemeClr val="bg1"/>
              </a:solidFill>
              <a:latin typeface="微软雅黑" panose="020B0503020204020204" pitchFamily="34" charset="-122"/>
              <a:ea typeface="微软雅黑" panose="020B0503020204020204" pitchFamily="34" charset="-122"/>
            </a:endParaRPr>
          </a:p>
          <a:p>
            <a:r>
              <a:rPr lang="en-US" altLang="zh-CN" sz="1600" dirty="0">
                <a:solidFill>
                  <a:schemeClr val="bg1"/>
                </a:solidFill>
                <a:latin typeface="微软雅黑" panose="020B0503020204020204" pitchFamily="34" charset="-122"/>
                <a:ea typeface="微软雅黑" panose="020B0503020204020204" pitchFamily="34" charset="-122"/>
              </a:rPr>
              <a:t>3</a:t>
            </a:r>
            <a:r>
              <a:rPr lang="zh-CN" altLang="en-US" sz="1600" dirty="0">
                <a:solidFill>
                  <a:schemeClr val="bg1"/>
                </a:solidFill>
                <a:latin typeface="微软雅黑" panose="020B0503020204020204" pitchFamily="34" charset="-122"/>
                <a:ea typeface="微软雅黑" panose="020B0503020204020204" pitchFamily="34" charset="-122"/>
              </a:rPr>
              <a:t>、新一代电话手表旗舰机的造型，通过融入更多</a:t>
            </a:r>
            <a:r>
              <a:rPr lang="zh-CN" altLang="en-US" sz="1600" b="1" dirty="0">
                <a:solidFill>
                  <a:srgbClr val="FF0000"/>
                </a:solidFill>
                <a:latin typeface="微软雅黑" panose="020B0503020204020204" pitchFamily="34" charset="-122"/>
                <a:ea typeface="微软雅黑" panose="020B0503020204020204" pitchFamily="34" charset="-122"/>
              </a:rPr>
              <a:t>科幻感、机甲感</a:t>
            </a:r>
            <a:r>
              <a:rPr lang="zh-CN" altLang="en-US" sz="1600" dirty="0">
                <a:solidFill>
                  <a:schemeClr val="bg1"/>
                </a:solidFill>
                <a:latin typeface="微软雅黑" panose="020B0503020204020204" pitchFamily="34" charset="-122"/>
                <a:ea typeface="微软雅黑" panose="020B0503020204020204" pitchFamily="34" charset="-122"/>
              </a:rPr>
              <a:t>的设计元素来诠释儿童心中的</a:t>
            </a:r>
            <a:r>
              <a:rPr lang="zh-CN" altLang="en-US" sz="1600" dirty="0">
                <a:solidFill>
                  <a:srgbClr val="FF0000"/>
                </a:solidFill>
                <a:latin typeface="微软雅黑" panose="020B0503020204020204" pitchFamily="34" charset="-122"/>
                <a:ea typeface="微软雅黑" panose="020B0503020204020204" pitchFamily="34" charset="-122"/>
              </a:rPr>
              <a:t>“</a:t>
            </a:r>
            <a:r>
              <a:rPr lang="zh-CN" altLang="en-US" sz="1600" b="1" dirty="0">
                <a:solidFill>
                  <a:srgbClr val="FF0000"/>
                </a:solidFill>
                <a:latin typeface="微软雅黑" panose="020B0503020204020204" pitchFamily="34" charset="-122"/>
                <a:ea typeface="微软雅黑" panose="020B0503020204020204" pitchFamily="34" charset="-122"/>
              </a:rPr>
              <a:t>酷炫</a:t>
            </a:r>
            <a:r>
              <a:rPr lang="zh-CN" altLang="en-US" sz="1600" dirty="0">
                <a:solidFill>
                  <a:srgbClr val="FF0000"/>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感 ，传递更坚韧、更勇敢的设计语义 。</a:t>
            </a:r>
            <a:endParaRPr lang="en-US" altLang="zh-CN" sz="1600" dirty="0">
              <a:solidFill>
                <a:schemeClr val="bg1"/>
              </a:solidFill>
              <a:latin typeface="微软雅黑" panose="020B0503020204020204" pitchFamily="34" charset="-122"/>
              <a:ea typeface="微软雅黑" panose="020B0503020204020204" pitchFamily="34" charset="-122"/>
            </a:endParaRPr>
          </a:p>
          <a:p>
            <a:endParaRPr lang="en-US" altLang="zh-CN" sz="1600" dirty="0">
              <a:solidFill>
                <a:schemeClr val="bg1"/>
              </a:solidFill>
              <a:latin typeface="微软雅黑" panose="020B0503020204020204" pitchFamily="34" charset="-122"/>
              <a:ea typeface="微软雅黑" panose="020B0503020204020204" pitchFamily="34" charset="-122"/>
            </a:endParaRPr>
          </a:p>
          <a:p>
            <a:r>
              <a:rPr lang="en-US" altLang="zh-CN" sz="1600" dirty="0">
                <a:solidFill>
                  <a:schemeClr val="bg1"/>
                </a:solidFill>
                <a:latin typeface="微软雅黑" panose="020B0503020204020204" pitchFamily="34" charset="-122"/>
                <a:ea typeface="微软雅黑" panose="020B0503020204020204" pitchFamily="34" charset="-122"/>
              </a:rPr>
              <a:t>4</a:t>
            </a:r>
            <a:r>
              <a:rPr lang="zh-CN" altLang="en-US" sz="1600" dirty="0">
                <a:solidFill>
                  <a:schemeClr val="bg1"/>
                </a:solidFill>
                <a:latin typeface="微软雅黑" panose="020B0503020204020204" pitchFamily="34" charset="-122"/>
                <a:ea typeface="微软雅黑" panose="020B0503020204020204" pitchFamily="34" charset="-122"/>
              </a:rPr>
              <a:t>、主机厚度减薄</a:t>
            </a:r>
            <a:r>
              <a:rPr lang="en-US" altLang="zh-CN" sz="1600" dirty="0">
                <a:solidFill>
                  <a:schemeClr val="bg1"/>
                </a:solidFill>
                <a:latin typeface="微软雅黑" panose="020B0503020204020204" pitchFamily="34" charset="-122"/>
                <a:ea typeface="微软雅黑" panose="020B0503020204020204" pitchFamily="34" charset="-122"/>
              </a:rPr>
              <a:t>7</a:t>
            </a:r>
            <a:r>
              <a:rPr lang="zh-CN" altLang="en-US" sz="1600" dirty="0">
                <a:solidFill>
                  <a:schemeClr val="bg1"/>
                </a:solidFill>
                <a:latin typeface="微软雅黑" panose="020B0503020204020204" pitchFamily="34" charset="-122"/>
                <a:ea typeface="微软雅黑" panose="020B0503020204020204" pitchFamily="34" charset="-122"/>
              </a:rPr>
              <a:t>％（</a:t>
            </a:r>
            <a:r>
              <a:rPr lang="en-US" altLang="zh-CN" sz="1600" b="1" dirty="0">
                <a:solidFill>
                  <a:srgbClr val="FF0000"/>
                </a:solidFill>
                <a:latin typeface="微软雅黑" panose="020B0503020204020204" pitchFamily="34" charset="-122"/>
                <a:ea typeface="微软雅黑" panose="020B0503020204020204" pitchFamily="34" charset="-122"/>
              </a:rPr>
              <a:t>15mm</a:t>
            </a:r>
            <a:r>
              <a:rPr lang="zh-CN" altLang="en-US" sz="1600" b="1" dirty="0">
                <a:solidFill>
                  <a:srgbClr val="FF0000"/>
                </a:solidFill>
                <a:latin typeface="微软雅黑" panose="020B0503020204020204" pitchFamily="34" charset="-122"/>
                <a:ea typeface="微软雅黑" panose="020B0503020204020204" pitchFamily="34" charset="-122"/>
              </a:rPr>
              <a:t>减至</a:t>
            </a:r>
            <a:r>
              <a:rPr lang="en-US" altLang="zh-CN" sz="1600" b="1" dirty="0">
                <a:solidFill>
                  <a:srgbClr val="FF0000"/>
                </a:solidFill>
                <a:latin typeface="微软雅黑" panose="020B0503020204020204" pitchFamily="34" charset="-122"/>
                <a:ea typeface="微软雅黑" panose="020B0503020204020204" pitchFamily="34" charset="-122"/>
              </a:rPr>
              <a:t>14mm</a:t>
            </a:r>
            <a:r>
              <a:rPr lang="zh-CN" altLang="en-US" sz="1600" dirty="0">
                <a:solidFill>
                  <a:schemeClr val="bg1"/>
                </a:solidFill>
                <a:latin typeface="微软雅黑" panose="020B0503020204020204" pitchFamily="34" charset="-122"/>
                <a:ea typeface="微软雅黑" panose="020B0503020204020204" pitchFamily="34" charset="-122"/>
              </a:rPr>
              <a:t>）更轻薄，长度和宽度尺寸优化，整机更加小巧</a:t>
            </a:r>
            <a:r>
              <a:rPr lang="zh-CN" altLang="en-US" sz="1600" dirty="0" smtClean="0">
                <a:solidFill>
                  <a:schemeClr val="bg1"/>
                </a:solidFill>
                <a:latin typeface="微软雅黑" panose="020B0503020204020204" pitchFamily="34" charset="-122"/>
                <a:ea typeface="微软雅黑" panose="020B0503020204020204" pitchFamily="34" charset="-122"/>
              </a:rPr>
              <a:t>。</a:t>
            </a:r>
            <a:endParaRPr lang="en-US" altLang="zh-CN" sz="1600" dirty="0" smtClean="0">
              <a:solidFill>
                <a:schemeClr val="bg1"/>
              </a:solidFill>
              <a:latin typeface="微软雅黑" panose="020B0503020204020204" pitchFamily="34" charset="-122"/>
              <a:ea typeface="微软雅黑" panose="020B0503020204020204" pitchFamily="34" charset="-122"/>
            </a:endParaRPr>
          </a:p>
          <a:p>
            <a:endParaRPr lang="en-US" altLang="zh-CN" sz="1600" dirty="0">
              <a:solidFill>
                <a:schemeClr val="bg1"/>
              </a:solidFill>
              <a:latin typeface="微软雅黑" panose="020B0503020204020204" pitchFamily="34" charset="-122"/>
              <a:ea typeface="微软雅黑" panose="020B0503020204020204" pitchFamily="34" charset="-122"/>
            </a:endParaRPr>
          </a:p>
          <a:p>
            <a:r>
              <a:rPr lang="en-US" altLang="zh-CN" sz="1600" dirty="0">
                <a:solidFill>
                  <a:schemeClr val="bg1"/>
                </a:solidFill>
                <a:latin typeface="微软雅黑" panose="020B0503020204020204" pitchFamily="34" charset="-122"/>
                <a:ea typeface="微软雅黑" panose="020B0503020204020204" pitchFamily="34" charset="-122"/>
              </a:rPr>
              <a:t>5</a:t>
            </a:r>
            <a:r>
              <a:rPr lang="zh-CN" altLang="en-US" sz="1600" dirty="0">
                <a:solidFill>
                  <a:schemeClr val="bg1"/>
                </a:solidFill>
                <a:latin typeface="微软雅黑" panose="020B0503020204020204" pitchFamily="34" charset="-122"/>
                <a:ea typeface="微软雅黑" panose="020B0503020204020204" pitchFamily="34" charset="-122"/>
              </a:rPr>
              <a:t>、延续</a:t>
            </a:r>
            <a:r>
              <a:rPr lang="zh-CN" altLang="en-US" sz="1600" b="1" dirty="0">
                <a:solidFill>
                  <a:srgbClr val="FF0000"/>
                </a:solidFill>
                <a:latin typeface="微软雅黑" panose="020B0503020204020204" pitchFamily="34" charset="-122"/>
                <a:ea typeface="微软雅黑" panose="020B0503020204020204" pitchFamily="34" charset="-122"/>
              </a:rPr>
              <a:t>独有的机身翻转加旋转功能</a:t>
            </a:r>
            <a:r>
              <a:rPr lang="zh-CN" altLang="en-US" sz="1600" dirty="0">
                <a:solidFill>
                  <a:schemeClr val="bg1"/>
                </a:solidFill>
                <a:latin typeface="微软雅黑" panose="020B0503020204020204" pitchFamily="34" charset="-122"/>
                <a:ea typeface="微软雅黑" panose="020B0503020204020204" pitchFamily="34" charset="-122"/>
              </a:rPr>
              <a:t>，拍摄体验不打折。严苛的设计标准，十万次翻转，六万次旋转保证儿童安心使用。</a:t>
            </a:r>
            <a:endParaRPr lang="en-US" altLang="zh-CN" sz="1600" dirty="0">
              <a:solidFill>
                <a:schemeClr val="bg1"/>
              </a:solidFill>
              <a:latin typeface="微软雅黑" panose="020B0503020204020204" pitchFamily="34" charset="-122"/>
              <a:ea typeface="微软雅黑" panose="020B0503020204020204" pitchFamily="34" charset="-122"/>
            </a:endParaRPr>
          </a:p>
          <a:p>
            <a:endParaRPr lang="en-US" altLang="zh-CN" sz="1600" dirty="0" smtClean="0">
              <a:solidFill>
                <a:schemeClr val="bg1"/>
              </a:solidFill>
              <a:latin typeface="微软雅黑" panose="020B0503020204020204" pitchFamily="34" charset="-122"/>
              <a:ea typeface="微软雅黑" panose="020B0503020204020204" pitchFamily="34" charset="-122"/>
            </a:endParaRPr>
          </a:p>
          <a:p>
            <a:r>
              <a:rPr lang="en-US" altLang="zh-CN" sz="1600" dirty="0">
                <a:solidFill>
                  <a:schemeClr val="bg1"/>
                </a:solidFill>
                <a:latin typeface="微软雅黑" panose="020B0503020204020204" pitchFamily="34" charset="-122"/>
                <a:ea typeface="微软雅黑" panose="020B0503020204020204" pitchFamily="34" charset="-122"/>
              </a:rPr>
              <a:t>6</a:t>
            </a:r>
            <a:r>
              <a:rPr lang="zh-CN" altLang="en-US" sz="1600" dirty="0">
                <a:solidFill>
                  <a:schemeClr val="bg1"/>
                </a:solidFill>
                <a:latin typeface="微软雅黑" panose="020B0503020204020204" pitchFamily="34" charset="-122"/>
                <a:ea typeface="微软雅黑" panose="020B0503020204020204" pitchFamily="34" charset="-122"/>
              </a:rPr>
              <a:t>、强悍的</a:t>
            </a:r>
            <a:r>
              <a:rPr lang="zh-CN" altLang="en-US" sz="1600" b="1" dirty="0">
                <a:solidFill>
                  <a:srgbClr val="FF0000"/>
                </a:solidFill>
                <a:latin typeface="微软雅黑" panose="020B0503020204020204" pitchFamily="34" charset="-122"/>
                <a:ea typeface="微软雅黑" panose="020B0503020204020204" pitchFamily="34" charset="-122"/>
              </a:rPr>
              <a:t>防水设计</a:t>
            </a:r>
            <a:r>
              <a:rPr lang="zh-CN" altLang="en-US" sz="1600" dirty="0">
                <a:solidFill>
                  <a:schemeClr val="bg1"/>
                </a:solidFill>
                <a:latin typeface="微软雅黑" panose="020B0503020204020204" pitchFamily="34" charset="-122"/>
                <a:ea typeface="微软雅黑" panose="020B0503020204020204" pitchFamily="34" charset="-122"/>
              </a:rPr>
              <a:t>，游泳佩戴无压力。</a:t>
            </a:r>
            <a:endParaRPr lang="en-US" altLang="zh-CN" sz="1600" dirty="0">
              <a:solidFill>
                <a:schemeClr val="bg1"/>
              </a:solidFill>
              <a:latin typeface="微软雅黑" panose="020B0503020204020204" pitchFamily="34" charset="-122"/>
              <a:ea typeface="微软雅黑" panose="020B0503020204020204" pitchFamily="34" charset="-122"/>
            </a:endParaRPr>
          </a:p>
          <a:p>
            <a:endParaRPr lang="en-US" altLang="zh-CN" sz="1600" dirty="0">
              <a:solidFill>
                <a:schemeClr val="bg1"/>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l="50418" t="9332" r="5624" b="16717"/>
          <a:stretch/>
        </p:blipFill>
        <p:spPr>
          <a:xfrm>
            <a:off x="6822657" y="0"/>
            <a:ext cx="5369343" cy="6858000"/>
          </a:xfrm>
          <a:prstGeom prst="rect">
            <a:avLst/>
          </a:prstGeom>
        </p:spPr>
      </p:pic>
    </p:spTree>
    <p:extLst>
      <p:ext uri="{BB962C8B-B14F-4D97-AF65-F5344CB8AC3E}">
        <p14:creationId xmlns:p14="http://schemas.microsoft.com/office/powerpoint/2010/main" val="351129593"/>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33683" y="1177411"/>
            <a:ext cx="6829266" cy="440120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表带</a:t>
            </a:r>
            <a:r>
              <a:rPr lang="zh-CN" altLang="en-US" sz="2400" dirty="0" smtClean="0">
                <a:solidFill>
                  <a:schemeClr val="bg1"/>
                </a:solidFill>
                <a:latin typeface="微软雅黑" panose="020B0503020204020204" pitchFamily="34" charset="-122"/>
                <a:ea typeface="微软雅黑" panose="020B0503020204020204" pitchFamily="34" charset="-122"/>
              </a:rPr>
              <a:t>：</a:t>
            </a:r>
            <a:endParaRPr lang="en-US" altLang="zh-CN" sz="2400" dirty="0" smtClean="0">
              <a:solidFill>
                <a:schemeClr val="bg1"/>
              </a:solidFill>
              <a:latin typeface="微软雅黑" panose="020B0503020204020204" pitchFamily="34" charset="-122"/>
              <a:ea typeface="微软雅黑" panose="020B0503020204020204" pitchFamily="34" charset="-122"/>
            </a:endParaRPr>
          </a:p>
          <a:p>
            <a:endParaRPr lang="en-US" altLang="zh-CN" sz="2400" dirty="0">
              <a:solidFill>
                <a:schemeClr val="bg1"/>
              </a:solidFill>
              <a:latin typeface="微软雅黑" panose="020B0503020204020204" pitchFamily="34" charset="-122"/>
              <a:ea typeface="微软雅黑" panose="020B0503020204020204" pitchFamily="34" charset="-122"/>
            </a:endParaRPr>
          </a:p>
          <a:p>
            <a:r>
              <a:rPr lang="en-US" altLang="zh-CN" sz="1600" dirty="0">
                <a:solidFill>
                  <a:schemeClr val="bg1"/>
                </a:solidFill>
                <a:latin typeface="微软雅黑" panose="020B0503020204020204" pitchFamily="34" charset="-122"/>
                <a:ea typeface="微软雅黑" panose="020B0503020204020204" pitchFamily="34" charset="-122"/>
              </a:rPr>
              <a:t>1</a:t>
            </a:r>
            <a:r>
              <a:rPr lang="zh-CN" altLang="en-US" sz="1600" dirty="0">
                <a:solidFill>
                  <a:schemeClr val="bg1"/>
                </a:solidFill>
                <a:latin typeface="微软雅黑" panose="020B0503020204020204" pitchFamily="34" charset="-122"/>
                <a:ea typeface="微软雅黑" panose="020B0503020204020204" pitchFamily="34" charset="-122"/>
              </a:rPr>
              <a:t>、关注表带细微的舒适体验，</a:t>
            </a:r>
            <a:r>
              <a:rPr lang="zh-CN" altLang="en-US" sz="1600" b="1" dirty="0">
                <a:solidFill>
                  <a:srgbClr val="FF0000"/>
                </a:solidFill>
                <a:latin typeface="微软雅黑" panose="020B0503020204020204" pitchFamily="34" charset="-122"/>
                <a:ea typeface="微软雅黑" panose="020B0503020204020204" pitchFamily="34" charset="-122"/>
              </a:rPr>
              <a:t>创新性加入尺寸微调机构，四档调节，每档可调</a:t>
            </a:r>
            <a:r>
              <a:rPr lang="en-US" altLang="zh-CN" sz="1600" b="1" dirty="0">
                <a:solidFill>
                  <a:srgbClr val="FF0000"/>
                </a:solidFill>
                <a:latin typeface="微软雅黑" panose="020B0503020204020204" pitchFamily="34" charset="-122"/>
                <a:ea typeface="微软雅黑" panose="020B0503020204020204" pitchFamily="34" charset="-122"/>
              </a:rPr>
              <a:t>2mm</a:t>
            </a:r>
            <a:r>
              <a:rPr lang="zh-CN" altLang="en-US" sz="1600" b="1" dirty="0">
                <a:solidFill>
                  <a:srgbClr val="FF0000"/>
                </a:solidFill>
                <a:latin typeface="微软雅黑" panose="020B0503020204020204" pitchFamily="34" charset="-122"/>
                <a:ea typeface="微软雅黑" panose="020B0503020204020204" pitchFamily="34" charset="-122"/>
              </a:rPr>
              <a:t>，松紧自由掌控</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endParaRPr lang="en-US" altLang="zh-CN" sz="1600" dirty="0">
              <a:latin typeface="微软雅黑" panose="020B0503020204020204" pitchFamily="34" charset="-122"/>
              <a:ea typeface="微软雅黑" panose="020B0503020204020204" pitchFamily="34" charset="-122"/>
            </a:endParaRPr>
          </a:p>
          <a:p>
            <a:r>
              <a:rPr lang="en-US" altLang="zh-CN" sz="1600" dirty="0">
                <a:solidFill>
                  <a:schemeClr val="bg1"/>
                </a:solidFill>
                <a:latin typeface="微软雅黑" panose="020B0503020204020204" pitchFamily="34" charset="-122"/>
                <a:ea typeface="微软雅黑" panose="020B0503020204020204" pitchFamily="34" charset="-122"/>
              </a:rPr>
              <a:t>2</a:t>
            </a:r>
            <a:r>
              <a:rPr lang="zh-CN" altLang="en-US" sz="1600" dirty="0">
                <a:solidFill>
                  <a:schemeClr val="bg1"/>
                </a:solidFill>
                <a:latin typeface="微软雅黑" panose="020B0503020204020204" pitchFamily="34" charset="-122"/>
                <a:ea typeface="微软雅黑" panose="020B0503020204020204" pitchFamily="34" charset="-122"/>
              </a:rPr>
              <a:t>、延续儿童电话手表领域独有的链状构造。塑胶材质带来轻巧的佩戴体验，同时具有良好的耐脏污和透气性。</a:t>
            </a:r>
            <a:endParaRPr lang="en-US" altLang="zh-CN" sz="1600" dirty="0">
              <a:solidFill>
                <a:schemeClr val="bg1"/>
              </a:solidFill>
              <a:latin typeface="微软雅黑" panose="020B0503020204020204" pitchFamily="34" charset="-122"/>
              <a:ea typeface="微软雅黑" panose="020B0503020204020204" pitchFamily="34" charset="-122"/>
            </a:endParaRPr>
          </a:p>
          <a:p>
            <a:endParaRPr lang="en-US" altLang="zh-CN" sz="1600" dirty="0">
              <a:solidFill>
                <a:schemeClr val="bg1"/>
              </a:solidFill>
              <a:latin typeface="微软雅黑" panose="020B0503020204020204" pitchFamily="34" charset="-122"/>
              <a:ea typeface="微软雅黑" panose="020B0503020204020204" pitchFamily="34" charset="-122"/>
            </a:endParaRPr>
          </a:p>
          <a:p>
            <a:r>
              <a:rPr lang="en-US" altLang="zh-CN" sz="1600" dirty="0">
                <a:solidFill>
                  <a:schemeClr val="bg1"/>
                </a:solidFill>
                <a:latin typeface="微软雅黑" panose="020B0503020204020204" pitchFamily="34" charset="-122"/>
                <a:ea typeface="微软雅黑" panose="020B0503020204020204" pitchFamily="34" charset="-122"/>
              </a:rPr>
              <a:t>3</a:t>
            </a:r>
            <a:r>
              <a:rPr lang="zh-CN" altLang="en-US" sz="1600" dirty="0">
                <a:solidFill>
                  <a:schemeClr val="bg1"/>
                </a:solidFill>
                <a:latin typeface="微软雅黑" panose="020B0503020204020204" pitchFamily="34" charset="-122"/>
                <a:ea typeface="微软雅黑" panose="020B0503020204020204" pitchFamily="34" charset="-122"/>
              </a:rPr>
              <a:t>、延续独有的磁吸闪扣构造，儿童佩戴无难度</a:t>
            </a:r>
            <a:r>
              <a:rPr lang="zh-CN" altLang="en-US" sz="1600" dirty="0" smtClean="0">
                <a:solidFill>
                  <a:schemeClr val="bg1"/>
                </a:solidFill>
                <a:latin typeface="微软雅黑" panose="020B0503020204020204" pitchFamily="34" charset="-122"/>
                <a:ea typeface="微软雅黑" panose="020B0503020204020204" pitchFamily="34" charset="-122"/>
              </a:rPr>
              <a:t>。</a:t>
            </a:r>
            <a:endParaRPr lang="en-US" altLang="zh-CN" sz="1600" dirty="0" smtClean="0">
              <a:solidFill>
                <a:schemeClr val="bg1"/>
              </a:solidFill>
              <a:latin typeface="微软雅黑" panose="020B0503020204020204" pitchFamily="34" charset="-122"/>
              <a:ea typeface="微软雅黑" panose="020B0503020204020204" pitchFamily="34" charset="-122"/>
            </a:endParaRPr>
          </a:p>
          <a:p>
            <a:endParaRPr lang="en-US" altLang="zh-CN" sz="1600" dirty="0">
              <a:solidFill>
                <a:schemeClr val="bg1"/>
              </a:solidFill>
              <a:latin typeface="微软雅黑" panose="020B0503020204020204" pitchFamily="34" charset="-122"/>
              <a:ea typeface="微软雅黑" panose="020B0503020204020204" pitchFamily="34" charset="-122"/>
            </a:endParaRPr>
          </a:p>
          <a:p>
            <a:endParaRPr lang="en-US" altLang="zh-CN" sz="1600" dirty="0">
              <a:solidFill>
                <a:schemeClr val="bg1"/>
              </a:solidFill>
              <a:latin typeface="微软雅黑" panose="020B0503020204020204" pitchFamily="34" charset="-122"/>
              <a:ea typeface="微软雅黑" panose="020B0503020204020204" pitchFamily="34" charset="-122"/>
            </a:endParaRPr>
          </a:p>
          <a:p>
            <a:endParaRPr lang="en-US" altLang="zh-CN" sz="1600" dirty="0">
              <a:solidFill>
                <a:schemeClr val="bg1"/>
              </a:solidFill>
              <a:latin typeface="微软雅黑" panose="020B0503020204020204" pitchFamily="34" charset="-122"/>
              <a:ea typeface="微软雅黑" panose="020B0503020204020204" pitchFamily="34" charset="-122"/>
            </a:endParaRPr>
          </a:p>
          <a:p>
            <a:r>
              <a:rPr lang="zh-CN" altLang="en-US" sz="2400" dirty="0">
                <a:solidFill>
                  <a:schemeClr val="bg1"/>
                </a:solidFill>
                <a:latin typeface="微软雅黑" panose="020B0503020204020204" pitchFamily="34" charset="-122"/>
                <a:ea typeface="微软雅黑" panose="020B0503020204020204" pitchFamily="34" charset="-122"/>
              </a:rPr>
              <a:t>充电：</a:t>
            </a:r>
            <a:endParaRPr lang="en-US" altLang="zh-CN" sz="2400" dirty="0">
              <a:solidFill>
                <a:schemeClr val="bg1"/>
              </a:solidFill>
              <a:latin typeface="微软雅黑" panose="020B0503020204020204" pitchFamily="34" charset="-122"/>
              <a:ea typeface="微软雅黑" panose="020B0503020204020204" pitchFamily="34" charset="-122"/>
            </a:endParaRPr>
          </a:p>
          <a:p>
            <a:r>
              <a:rPr lang="en-US" altLang="zh-CN" sz="1600" dirty="0">
                <a:solidFill>
                  <a:schemeClr val="bg1"/>
                </a:solidFill>
                <a:latin typeface="微软雅黑" panose="020B0503020204020204" pitchFamily="34" charset="-122"/>
                <a:ea typeface="微软雅黑" panose="020B0503020204020204" pitchFamily="34" charset="-122"/>
              </a:rPr>
              <a:t>1</a:t>
            </a:r>
            <a:r>
              <a:rPr lang="zh-CN" altLang="en-US" sz="1600" dirty="0">
                <a:solidFill>
                  <a:schemeClr val="bg1"/>
                </a:solidFill>
                <a:latin typeface="微软雅黑" panose="020B0503020204020204" pitchFamily="34" charset="-122"/>
                <a:ea typeface="微软雅黑" panose="020B0503020204020204" pitchFamily="34" charset="-122"/>
              </a:rPr>
              <a:t>、侧面磁吸充电设计，加入防反构造，使用更方便。</a:t>
            </a:r>
            <a:endParaRPr lang="en-US" altLang="zh-CN" sz="1600" dirty="0">
              <a:solidFill>
                <a:schemeClr val="bg1"/>
              </a:solidFill>
              <a:latin typeface="微软雅黑" panose="020B0503020204020204" pitchFamily="34" charset="-122"/>
              <a:ea typeface="微软雅黑" panose="020B0503020204020204" pitchFamily="34" charset="-122"/>
            </a:endParaRPr>
          </a:p>
          <a:p>
            <a:endParaRPr lang="en-US" altLang="zh-CN" sz="1600" dirty="0">
              <a:solidFill>
                <a:schemeClr val="bg1"/>
              </a:solidFill>
              <a:latin typeface="微软雅黑" panose="020B0503020204020204" pitchFamily="34" charset="-122"/>
              <a:ea typeface="微软雅黑" panose="020B0503020204020204" pitchFamily="34" charset="-122"/>
            </a:endParaRPr>
          </a:p>
          <a:p>
            <a:endParaRPr lang="zh-CN" altLang="en-US" sz="16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l="37422" t="45248" r="35095" b="111"/>
          <a:stretch/>
        </p:blipFill>
        <p:spPr>
          <a:xfrm>
            <a:off x="7620000" y="1"/>
            <a:ext cx="4543425" cy="6858000"/>
          </a:xfrm>
          <a:prstGeom prst="rect">
            <a:avLst/>
          </a:prstGeom>
        </p:spPr>
      </p:pic>
    </p:spTree>
    <p:extLst>
      <p:ext uri="{BB962C8B-B14F-4D97-AF65-F5344CB8AC3E}">
        <p14:creationId xmlns:p14="http://schemas.microsoft.com/office/powerpoint/2010/main" val="2662012360"/>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圆角矩形 8"/>
          <p:cNvSpPr/>
          <p:nvPr/>
        </p:nvSpPr>
        <p:spPr>
          <a:xfrm>
            <a:off x="74740" y="142286"/>
            <a:ext cx="1345565" cy="71564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2"/>
          <p:cNvSpPr txBox="1"/>
          <p:nvPr/>
        </p:nvSpPr>
        <p:spPr>
          <a:xfrm>
            <a:off x="5460763" y="2126343"/>
            <a:ext cx="5964964" cy="3323987"/>
          </a:xfrm>
          <a:prstGeom prst="rect">
            <a:avLst/>
          </a:prstGeom>
          <a:noFill/>
        </p:spPr>
        <p:txBody>
          <a:bodyPr wrap="square" rtlCol="0">
            <a:spAutoFit/>
          </a:bodyPr>
          <a:lstStyle/>
          <a:p>
            <a:pPr marL="285750" indent="-285750">
              <a:lnSpc>
                <a:spcPct val="150000"/>
              </a:lnSpc>
              <a:buFont typeface="Arial" pitchFamily="34" charset="0"/>
              <a:buChar char="•"/>
            </a:pPr>
            <a:r>
              <a:rPr lang="zh-CN" altLang="en-US" sz="2800" dirty="0">
                <a:solidFill>
                  <a:schemeClr val="bg1"/>
                </a:solidFill>
                <a:latin typeface="微软雅黑" pitchFamily="34" charset="-122"/>
                <a:ea typeface="微软雅黑" pitchFamily="34" charset="-122"/>
              </a:rPr>
              <a:t>翻转</a:t>
            </a:r>
            <a:r>
              <a:rPr lang="en-US" altLang="zh-CN" sz="2800" dirty="0">
                <a:solidFill>
                  <a:schemeClr val="bg1"/>
                </a:solidFill>
                <a:latin typeface="微软雅黑" pitchFamily="34" charset="-122"/>
                <a:ea typeface="微软雅黑" pitchFamily="34" charset="-122"/>
              </a:rPr>
              <a:t>+360°</a:t>
            </a:r>
            <a:r>
              <a:rPr lang="zh-CN" altLang="en-US" sz="2800" dirty="0">
                <a:solidFill>
                  <a:schemeClr val="bg1"/>
                </a:solidFill>
                <a:latin typeface="微软雅黑" pitchFamily="34" charset="-122"/>
                <a:ea typeface="微软雅黑" pitchFamily="34" charset="-122"/>
              </a:rPr>
              <a:t>旋转</a:t>
            </a:r>
            <a:endParaRPr lang="en-US" altLang="zh-CN" sz="2800" dirty="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zh-CN" altLang="en-US" sz="2800" dirty="0">
                <a:solidFill>
                  <a:schemeClr val="bg1"/>
                </a:solidFill>
                <a:latin typeface="微软雅黑" pitchFamily="34" charset="-122"/>
                <a:ea typeface="微软雅黑" pitchFamily="34" charset="-122"/>
              </a:rPr>
              <a:t>前置</a:t>
            </a:r>
            <a:r>
              <a:rPr lang="en-US" altLang="zh-CN" sz="2800" dirty="0">
                <a:solidFill>
                  <a:schemeClr val="bg1"/>
                </a:solidFill>
                <a:latin typeface="微软雅黑" pitchFamily="34" charset="-122"/>
                <a:ea typeface="微软雅黑" pitchFamily="34" charset="-122"/>
              </a:rPr>
              <a:t>500</a:t>
            </a:r>
            <a:r>
              <a:rPr lang="zh-CN" altLang="en-US" sz="2800" dirty="0">
                <a:solidFill>
                  <a:schemeClr val="bg1"/>
                </a:solidFill>
                <a:latin typeface="微软雅黑" pitchFamily="34" charset="-122"/>
                <a:ea typeface="微软雅黑" pitchFamily="34" charset="-122"/>
              </a:rPr>
              <a:t>万</a:t>
            </a:r>
            <a:r>
              <a:rPr lang="en-US" altLang="zh-CN" sz="2800" dirty="0">
                <a:solidFill>
                  <a:schemeClr val="bg1"/>
                </a:solidFill>
                <a:latin typeface="微软雅黑" pitchFamily="34" charset="-122"/>
                <a:ea typeface="微软雅黑" pitchFamily="34" charset="-122"/>
              </a:rPr>
              <a:t>+</a:t>
            </a:r>
            <a:r>
              <a:rPr lang="zh-CN" altLang="en-US" sz="2800" dirty="0">
                <a:solidFill>
                  <a:schemeClr val="bg1"/>
                </a:solidFill>
                <a:latin typeface="微软雅黑" pitchFamily="34" charset="-122"/>
                <a:ea typeface="微软雅黑" pitchFamily="34" charset="-122"/>
              </a:rPr>
              <a:t>后置</a:t>
            </a:r>
            <a:r>
              <a:rPr lang="en-US" altLang="zh-CN" sz="2800" dirty="0">
                <a:solidFill>
                  <a:schemeClr val="bg1"/>
                </a:solidFill>
                <a:latin typeface="微软雅黑" pitchFamily="34" charset="-122"/>
                <a:ea typeface="微软雅黑" pitchFamily="34" charset="-122"/>
              </a:rPr>
              <a:t>800</a:t>
            </a:r>
            <a:r>
              <a:rPr lang="zh-CN" altLang="en-US" sz="2800" dirty="0">
                <a:solidFill>
                  <a:schemeClr val="bg1"/>
                </a:solidFill>
                <a:latin typeface="微软雅黑" pitchFamily="34" charset="-122"/>
                <a:ea typeface="微软雅黑" pitchFamily="34" charset="-122"/>
              </a:rPr>
              <a:t>万</a:t>
            </a:r>
            <a:endParaRPr lang="en-US" altLang="zh-CN" sz="2800" dirty="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en-US" altLang="zh-CN" sz="2800" dirty="0">
                <a:solidFill>
                  <a:schemeClr val="bg1"/>
                </a:solidFill>
                <a:latin typeface="微软雅黑" pitchFamily="34" charset="-122"/>
                <a:ea typeface="微软雅黑" pitchFamily="34" charset="-122"/>
              </a:rPr>
              <a:t>32GB</a:t>
            </a:r>
            <a:r>
              <a:rPr lang="zh-CN" altLang="en-US" sz="2800" dirty="0">
                <a:solidFill>
                  <a:schemeClr val="bg1"/>
                </a:solidFill>
                <a:latin typeface="微软雅黑" pitchFamily="34" charset="-122"/>
                <a:ea typeface="微软雅黑" pitchFamily="34" charset="-122"/>
              </a:rPr>
              <a:t>大存储</a:t>
            </a:r>
            <a:endParaRPr lang="en-US" altLang="zh-CN" sz="2800" dirty="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zh-CN" altLang="en-US" sz="2800" dirty="0">
                <a:solidFill>
                  <a:schemeClr val="bg1"/>
                </a:solidFill>
                <a:latin typeface="微软雅黑" pitchFamily="34" charset="-122"/>
                <a:ea typeface="微软雅黑" pitchFamily="34" charset="-122"/>
              </a:rPr>
              <a:t>高通</a:t>
            </a:r>
            <a:r>
              <a:rPr lang="en-US" altLang="zh-CN" sz="2800" dirty="0">
                <a:solidFill>
                  <a:schemeClr val="bg1"/>
                </a:solidFill>
                <a:latin typeface="微软雅黑" pitchFamily="34" charset="-122"/>
                <a:ea typeface="微软雅黑" pitchFamily="34" charset="-122"/>
              </a:rPr>
              <a:t>wear4100</a:t>
            </a:r>
            <a:r>
              <a:rPr lang="zh-CN" altLang="en-US" sz="2800" dirty="0">
                <a:solidFill>
                  <a:schemeClr val="bg1"/>
                </a:solidFill>
                <a:latin typeface="微软雅黑" pitchFamily="34" charset="-122"/>
                <a:ea typeface="微软雅黑" pitchFamily="34" charset="-122"/>
              </a:rPr>
              <a:t>处理器</a:t>
            </a:r>
            <a:endParaRPr lang="en-US" altLang="zh-CN" sz="2800" dirty="0">
              <a:solidFill>
                <a:schemeClr val="bg1"/>
              </a:solidFill>
              <a:latin typeface="微软雅黑" pitchFamily="34" charset="-122"/>
              <a:ea typeface="微软雅黑" pitchFamily="34" charset="-122"/>
            </a:endParaRPr>
          </a:p>
          <a:p>
            <a:pPr marL="285750" indent="-285750">
              <a:lnSpc>
                <a:spcPct val="150000"/>
              </a:lnSpc>
              <a:buFont typeface="Arial" pitchFamily="34" charset="0"/>
              <a:buChar char="•"/>
            </a:pPr>
            <a:r>
              <a:rPr lang="en-US" altLang="zh-CN" sz="2800" dirty="0">
                <a:solidFill>
                  <a:schemeClr val="bg1"/>
                </a:solidFill>
                <a:latin typeface="微软雅黑" pitchFamily="34" charset="-122"/>
                <a:ea typeface="微软雅黑" pitchFamily="34" charset="-122"/>
              </a:rPr>
              <a:t>1.6</a:t>
            </a:r>
            <a:r>
              <a:rPr lang="zh-CN" altLang="en-US" sz="2800" dirty="0">
                <a:solidFill>
                  <a:schemeClr val="bg1"/>
                </a:solidFill>
                <a:latin typeface="微软雅黑" pitchFamily="34" charset="-122"/>
                <a:ea typeface="微软雅黑" pitchFamily="34" charset="-122"/>
              </a:rPr>
              <a:t>寸</a:t>
            </a:r>
            <a:r>
              <a:rPr lang="en-US" altLang="zh-CN" sz="2800" dirty="0">
                <a:solidFill>
                  <a:schemeClr val="bg1"/>
                </a:solidFill>
                <a:latin typeface="微软雅黑" pitchFamily="34" charset="-122"/>
                <a:ea typeface="微软雅黑" pitchFamily="34" charset="-122"/>
              </a:rPr>
              <a:t>AMOLED</a:t>
            </a:r>
            <a:r>
              <a:rPr lang="zh-CN" altLang="en-US" sz="2800" dirty="0">
                <a:solidFill>
                  <a:schemeClr val="bg1"/>
                </a:solidFill>
                <a:latin typeface="微软雅黑" pitchFamily="34" charset="-122"/>
                <a:ea typeface="微软雅黑" pitchFamily="34" charset="-122"/>
              </a:rPr>
              <a:t>屏幕</a:t>
            </a:r>
          </a:p>
        </p:txBody>
      </p:sp>
      <p:sp>
        <p:nvSpPr>
          <p:cNvPr id="5" name="矩形 4"/>
          <p:cNvSpPr/>
          <p:nvPr/>
        </p:nvSpPr>
        <p:spPr>
          <a:xfrm>
            <a:off x="4578197" y="723196"/>
            <a:ext cx="4644777" cy="906915"/>
          </a:xfrm>
          <a:prstGeom prst="rect">
            <a:avLst/>
          </a:prstGeom>
        </p:spPr>
        <p:txBody>
          <a:bodyPr wrap="square">
            <a:spAutoFit/>
          </a:bodyPr>
          <a:lstStyle/>
          <a:p>
            <a:pPr>
              <a:lnSpc>
                <a:spcPct val="150000"/>
              </a:lnSpc>
            </a:pPr>
            <a:r>
              <a:rPr lang="zh-CN" altLang="en-US" sz="4000" b="1" dirty="0">
                <a:solidFill>
                  <a:schemeClr val="bg1"/>
                </a:solidFill>
                <a:latin typeface="微软雅黑" pitchFamily="34" charset="-122"/>
                <a:ea typeface="微软雅黑" pitchFamily="34" charset="-122"/>
              </a:rPr>
              <a:t>最好的外拍手表</a:t>
            </a:r>
          </a:p>
        </p:txBody>
      </p:sp>
      <p:pic>
        <p:nvPicPr>
          <p:cNvPr id="6" name="图片 5">
            <a:extLst>
              <a:ext uri="{FF2B5EF4-FFF2-40B4-BE49-F238E27FC236}">
                <a16:creationId xmlns:a16="http://schemas.microsoft.com/office/drawing/2014/main" id="{BA6B690A-9EAF-4F58-9F99-E2DFB0D19DC2}"/>
              </a:ext>
            </a:extLst>
          </p:cNvPr>
          <p:cNvPicPr>
            <a:picLocks noChangeAspect="1"/>
          </p:cNvPicPr>
          <p:nvPr/>
        </p:nvPicPr>
        <p:blipFill>
          <a:blip r:embed="rId3"/>
          <a:stretch>
            <a:fillRect/>
          </a:stretch>
        </p:blipFill>
        <p:spPr>
          <a:xfrm>
            <a:off x="483476" y="420012"/>
            <a:ext cx="4094721" cy="6437988"/>
          </a:xfrm>
          <a:prstGeom prst="rect">
            <a:avLst/>
          </a:prstGeom>
        </p:spPr>
      </p:pic>
    </p:spTree>
    <p:extLst>
      <p:ext uri="{BB962C8B-B14F-4D97-AF65-F5344CB8AC3E}">
        <p14:creationId xmlns:p14="http://schemas.microsoft.com/office/powerpoint/2010/main" val="3884464578"/>
      </p:ext>
    </p:extLst>
  </p:cSld>
  <p:clrMapOvr>
    <a:masterClrMapping/>
  </p:clrMapOv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4|0.9|0.9|0.7|0.5|0.7|0.8|0.6|0.8|0.8|0.9"/>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28575">
          <a:solidFill>
            <a:schemeClr val="accent2"/>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9949</TotalTime>
  <Words>2352</Words>
  <Application>Microsoft Office PowerPoint</Application>
  <PresentationFormat>宽屏</PresentationFormat>
  <Paragraphs>442</Paragraphs>
  <Slides>44</Slides>
  <Notes>42</Notes>
  <HiddenSlides>1</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44</vt:i4>
      </vt:variant>
    </vt:vector>
  </HeadingPairs>
  <TitlesOfParts>
    <vt:vector size="49" baseType="lpstr">
      <vt:lpstr>宋体</vt:lpstr>
      <vt:lpstr>微软雅黑</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XTC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bbk</dc:creator>
  <cp:lastModifiedBy>杜卫华</cp:lastModifiedBy>
  <cp:revision>2685</cp:revision>
  <cp:lastPrinted>2020-04-12T14:02:00Z</cp:lastPrinted>
  <dcterms:created xsi:type="dcterms:W3CDTF">2020-04-12T14:02:00Z</dcterms:created>
  <dcterms:modified xsi:type="dcterms:W3CDTF">2021-07-01T02:03:48Z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2052-10.8.2.6837</vt:lpwstr>
  </property>
</Properties>
</file>